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6" r:id="rId1"/>
    <p:sldMasterId id="2147483692" r:id="rId2"/>
  </p:sldMasterIdLst>
  <p:notesMasterIdLst>
    <p:notesMasterId r:id="rId42"/>
  </p:notesMasterIdLst>
  <p:sldIdLst>
    <p:sldId id="284" r:id="rId3"/>
    <p:sldId id="367" r:id="rId4"/>
    <p:sldId id="286" r:id="rId5"/>
    <p:sldId id="291" r:id="rId6"/>
    <p:sldId id="287" r:id="rId7"/>
    <p:sldId id="290" r:id="rId8"/>
    <p:sldId id="294" r:id="rId9"/>
    <p:sldId id="296" r:id="rId10"/>
    <p:sldId id="297" r:id="rId11"/>
    <p:sldId id="293" r:id="rId12"/>
    <p:sldId id="276" r:id="rId13"/>
    <p:sldId id="305" r:id="rId14"/>
    <p:sldId id="366" r:id="rId15"/>
    <p:sldId id="307" r:id="rId16"/>
    <p:sldId id="308" r:id="rId17"/>
    <p:sldId id="309" r:id="rId18"/>
    <p:sldId id="312" r:id="rId19"/>
    <p:sldId id="313" r:id="rId20"/>
    <p:sldId id="314" r:id="rId21"/>
    <p:sldId id="319" r:id="rId22"/>
    <p:sldId id="322" r:id="rId23"/>
    <p:sldId id="321" r:id="rId24"/>
    <p:sldId id="320" r:id="rId25"/>
    <p:sldId id="279" r:id="rId26"/>
    <p:sldId id="280" r:id="rId27"/>
    <p:sldId id="332" r:id="rId28"/>
    <p:sldId id="333" r:id="rId29"/>
    <p:sldId id="335" r:id="rId30"/>
    <p:sldId id="340" r:id="rId31"/>
    <p:sldId id="364" r:id="rId32"/>
    <p:sldId id="341" r:id="rId33"/>
    <p:sldId id="363" r:id="rId34"/>
    <p:sldId id="365" r:id="rId35"/>
    <p:sldId id="360" r:id="rId36"/>
    <p:sldId id="343" r:id="rId37"/>
    <p:sldId id="344" r:id="rId38"/>
    <p:sldId id="356" r:id="rId39"/>
    <p:sldId id="339" r:id="rId40"/>
    <p:sldId id="358"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1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610" autoAdjust="0"/>
  </p:normalViewPr>
  <p:slideViewPr>
    <p:cSldViewPr>
      <p:cViewPr>
        <p:scale>
          <a:sx n="100" d="100"/>
          <a:sy n="100" d="100"/>
        </p:scale>
        <p:origin x="-1104" y="3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A01227-5B2F-4CBD-95EE-68AC633CAEC1}" type="doc">
      <dgm:prSet loTypeId="urn:microsoft.com/office/officeart/2005/8/layout/arrow2" loCatId="process" qsTypeId="urn:microsoft.com/office/officeart/2005/8/quickstyle/simple1" qsCatId="simple" csTypeId="urn:microsoft.com/office/officeart/2005/8/colors/colorful1#1" csCatId="colorful" phldr="1"/>
      <dgm:spPr/>
    </dgm:pt>
    <dgm:pt modelId="{30F90A01-66E8-42BA-9728-9137FCA810D0}">
      <dgm:prSet phldrT="[Text]"/>
      <dgm:spPr/>
      <dgm:t>
        <a:bodyPr/>
        <a:lstStyle/>
        <a:p>
          <a:r>
            <a:rPr lang="en-US"/>
            <a:t>I can describe something with one or two words.</a:t>
          </a:r>
        </a:p>
      </dgm:t>
    </dgm:pt>
    <dgm:pt modelId="{630A3428-B1F3-4EEE-8CA5-C882C8B9DBDF}" type="parTrans" cxnId="{3C71788C-BACF-4CDD-A37B-98A396B27886}">
      <dgm:prSet/>
      <dgm:spPr/>
      <dgm:t>
        <a:bodyPr/>
        <a:lstStyle/>
        <a:p>
          <a:endParaRPr lang="en-US"/>
        </a:p>
      </dgm:t>
    </dgm:pt>
    <dgm:pt modelId="{1A5C1B96-55DB-4D05-BD39-112ADBB9CB74}" type="sibTrans" cxnId="{3C71788C-BACF-4CDD-A37B-98A396B27886}">
      <dgm:prSet/>
      <dgm:spPr/>
      <dgm:t>
        <a:bodyPr/>
        <a:lstStyle/>
        <a:p>
          <a:endParaRPr lang="en-US"/>
        </a:p>
      </dgm:t>
    </dgm:pt>
    <dgm:pt modelId="{EB0F052B-2E4E-4737-A24D-E351A6D0E954}">
      <dgm:prSet phldrT="[Text]"/>
      <dgm:spPr/>
      <dgm:t>
        <a:bodyPr/>
        <a:lstStyle/>
        <a:p>
          <a:r>
            <a:rPr lang="en-US"/>
            <a:t>I can use strings of sentences  with a variety of descriptors to describe something.</a:t>
          </a:r>
        </a:p>
      </dgm:t>
    </dgm:pt>
    <dgm:pt modelId="{CBB87809-84D4-4E73-B230-6FB896049A9B}" type="parTrans" cxnId="{26D0BB37-BCB3-4916-A29B-E4BB9CD36B4B}">
      <dgm:prSet/>
      <dgm:spPr/>
      <dgm:t>
        <a:bodyPr/>
        <a:lstStyle/>
        <a:p>
          <a:endParaRPr lang="en-US"/>
        </a:p>
      </dgm:t>
    </dgm:pt>
    <dgm:pt modelId="{D4E8DCB4-60B8-47BB-BF36-11186AA98B40}" type="sibTrans" cxnId="{26D0BB37-BCB3-4916-A29B-E4BB9CD36B4B}">
      <dgm:prSet/>
      <dgm:spPr/>
      <dgm:t>
        <a:bodyPr/>
        <a:lstStyle/>
        <a:p>
          <a:endParaRPr lang="en-US"/>
        </a:p>
      </dgm:t>
    </dgm:pt>
    <dgm:pt modelId="{F50E1612-B93E-4CE1-A4A8-6BEFF4BECA67}">
      <dgm:prSet phldrT="[Text]"/>
      <dgm:spPr/>
      <dgm:t>
        <a:bodyPr/>
        <a:lstStyle/>
        <a:p>
          <a:r>
            <a:rPr lang="en-US"/>
            <a:t>I can use longer sentences with a wide variety of descriptors to describe something.</a:t>
          </a:r>
        </a:p>
      </dgm:t>
    </dgm:pt>
    <dgm:pt modelId="{68E41B6F-282E-4C22-B878-1E187E49FF3F}" type="parTrans" cxnId="{FA6B0208-0088-4B82-B17D-4297AE5A539B}">
      <dgm:prSet/>
      <dgm:spPr/>
      <dgm:t>
        <a:bodyPr/>
        <a:lstStyle/>
        <a:p>
          <a:endParaRPr lang="en-US"/>
        </a:p>
      </dgm:t>
    </dgm:pt>
    <dgm:pt modelId="{8AE36F41-39A1-462D-BDD5-C1B95789B289}" type="sibTrans" cxnId="{FA6B0208-0088-4B82-B17D-4297AE5A539B}">
      <dgm:prSet/>
      <dgm:spPr/>
      <dgm:t>
        <a:bodyPr/>
        <a:lstStyle/>
        <a:p>
          <a:endParaRPr lang="en-US"/>
        </a:p>
      </dgm:t>
    </dgm:pt>
    <dgm:pt modelId="{358157F7-2DC2-4672-829B-421900D95C6E}">
      <dgm:prSet/>
      <dgm:spPr/>
      <dgm:t>
        <a:bodyPr/>
        <a:lstStyle/>
        <a:p>
          <a:r>
            <a:rPr lang="en-US"/>
            <a:t>I can describe something in simple, short sentences.</a:t>
          </a:r>
        </a:p>
      </dgm:t>
    </dgm:pt>
    <dgm:pt modelId="{B45466DF-C1F1-455C-BB50-05FA7C6BCF58}" type="parTrans" cxnId="{C95F32BE-B05F-4099-91CC-3DA14817BBE3}">
      <dgm:prSet/>
      <dgm:spPr/>
      <dgm:t>
        <a:bodyPr/>
        <a:lstStyle/>
        <a:p>
          <a:endParaRPr lang="en-US"/>
        </a:p>
      </dgm:t>
    </dgm:pt>
    <dgm:pt modelId="{6C3CC128-4CC2-46FA-A730-8A89F8DDC3B4}" type="sibTrans" cxnId="{C95F32BE-B05F-4099-91CC-3DA14817BBE3}">
      <dgm:prSet/>
      <dgm:spPr/>
      <dgm:t>
        <a:bodyPr/>
        <a:lstStyle/>
        <a:p>
          <a:endParaRPr lang="en-US"/>
        </a:p>
      </dgm:t>
    </dgm:pt>
    <dgm:pt modelId="{86303D22-C86B-478B-A9A7-48CD417B6899}">
      <dgm:prSet/>
      <dgm:spPr/>
      <dgm:t>
        <a:bodyPr/>
        <a:lstStyle/>
        <a:p>
          <a:r>
            <a:rPr lang="en-US"/>
            <a:t>I can give a detailed description within paragraph -length narration.</a:t>
          </a:r>
        </a:p>
      </dgm:t>
    </dgm:pt>
    <dgm:pt modelId="{76CB42EE-7E57-495A-ABBE-5F01B487CE15}" type="parTrans" cxnId="{D07C68AA-F2B0-4585-A95C-071CEF0C9D41}">
      <dgm:prSet/>
      <dgm:spPr/>
      <dgm:t>
        <a:bodyPr/>
        <a:lstStyle/>
        <a:p>
          <a:endParaRPr lang="en-US"/>
        </a:p>
      </dgm:t>
    </dgm:pt>
    <dgm:pt modelId="{69CE83B2-27DD-490B-97DF-2D9ECABFA757}" type="sibTrans" cxnId="{D07C68AA-F2B0-4585-A95C-071CEF0C9D41}">
      <dgm:prSet/>
      <dgm:spPr/>
      <dgm:t>
        <a:bodyPr/>
        <a:lstStyle/>
        <a:p>
          <a:endParaRPr lang="en-US"/>
        </a:p>
      </dgm:t>
    </dgm:pt>
    <dgm:pt modelId="{E8F92BEB-6181-43E2-AF11-84774337E942}">
      <dgm:prSet/>
      <dgm:spPr/>
      <dgm:t>
        <a:bodyPr/>
        <a:lstStyle/>
        <a:p>
          <a:endParaRPr lang="en-US"/>
        </a:p>
      </dgm:t>
    </dgm:pt>
    <dgm:pt modelId="{55AC6997-C53A-48B8-B7E5-926AD43A9D15}" type="parTrans" cxnId="{DF900370-6589-4C16-B0E3-82B2BB07C8D1}">
      <dgm:prSet/>
      <dgm:spPr/>
      <dgm:t>
        <a:bodyPr/>
        <a:lstStyle/>
        <a:p>
          <a:endParaRPr lang="en-US"/>
        </a:p>
      </dgm:t>
    </dgm:pt>
    <dgm:pt modelId="{FBAEEA7F-8B19-409B-9FA7-B8E14938A24A}" type="sibTrans" cxnId="{DF900370-6589-4C16-B0E3-82B2BB07C8D1}">
      <dgm:prSet/>
      <dgm:spPr/>
      <dgm:t>
        <a:bodyPr/>
        <a:lstStyle/>
        <a:p>
          <a:endParaRPr lang="en-US"/>
        </a:p>
      </dgm:t>
    </dgm:pt>
    <dgm:pt modelId="{5E7085C2-430A-472E-A1AB-009E1F0DD137}" type="pres">
      <dgm:prSet presAssocID="{B7A01227-5B2F-4CBD-95EE-68AC633CAEC1}" presName="arrowDiagram" presStyleCnt="0">
        <dgm:presLayoutVars>
          <dgm:chMax val="5"/>
          <dgm:dir/>
          <dgm:resizeHandles val="exact"/>
        </dgm:presLayoutVars>
      </dgm:prSet>
      <dgm:spPr/>
    </dgm:pt>
    <dgm:pt modelId="{707233BA-5DB7-4355-BBD3-323991FA4166}" type="pres">
      <dgm:prSet presAssocID="{B7A01227-5B2F-4CBD-95EE-68AC633CAEC1}" presName="arrow" presStyleLbl="bgShp" presStyleIdx="0" presStyleCnt="1" custLinFactNeighborX="893" custLinFactNeighborY="21835"/>
      <dgm:spPr/>
    </dgm:pt>
    <dgm:pt modelId="{2E9CE786-97D0-453A-87F9-EE44D27DBCF8}" type="pres">
      <dgm:prSet presAssocID="{B7A01227-5B2F-4CBD-95EE-68AC633CAEC1}" presName="arrowDiagram5" presStyleCnt="0"/>
      <dgm:spPr/>
    </dgm:pt>
    <dgm:pt modelId="{2004A805-C9A2-42D1-BEB7-97607DDD7901}" type="pres">
      <dgm:prSet presAssocID="{30F90A01-66E8-42BA-9728-9137FCA810D0}" presName="bullet5a" presStyleLbl="node1" presStyleIdx="0" presStyleCnt="5"/>
      <dgm:spPr/>
    </dgm:pt>
    <dgm:pt modelId="{BF7D222B-B4C4-4019-9188-7C9EDEFE7E78}" type="pres">
      <dgm:prSet presAssocID="{30F90A01-66E8-42BA-9728-9137FCA810D0}" presName="textBox5a" presStyleLbl="revTx" presStyleIdx="0" presStyleCnt="5">
        <dgm:presLayoutVars>
          <dgm:bulletEnabled val="1"/>
        </dgm:presLayoutVars>
      </dgm:prSet>
      <dgm:spPr/>
      <dgm:t>
        <a:bodyPr/>
        <a:lstStyle/>
        <a:p>
          <a:endParaRPr lang="en-US"/>
        </a:p>
      </dgm:t>
    </dgm:pt>
    <dgm:pt modelId="{AA150438-EC5E-44BA-81E2-8BF0814185AE}" type="pres">
      <dgm:prSet presAssocID="{358157F7-2DC2-4672-829B-421900D95C6E}" presName="bullet5b" presStyleLbl="node1" presStyleIdx="1" presStyleCnt="5"/>
      <dgm:spPr/>
    </dgm:pt>
    <dgm:pt modelId="{0C1CDD1F-79A9-4BAA-9BC7-E8A1BD0D66BD}" type="pres">
      <dgm:prSet presAssocID="{358157F7-2DC2-4672-829B-421900D95C6E}" presName="textBox5b" presStyleLbl="revTx" presStyleIdx="1" presStyleCnt="5">
        <dgm:presLayoutVars>
          <dgm:bulletEnabled val="1"/>
        </dgm:presLayoutVars>
      </dgm:prSet>
      <dgm:spPr/>
      <dgm:t>
        <a:bodyPr/>
        <a:lstStyle/>
        <a:p>
          <a:endParaRPr lang="en-US"/>
        </a:p>
      </dgm:t>
    </dgm:pt>
    <dgm:pt modelId="{FE653E55-4826-4C62-B3A4-9DFF33CC3AFC}" type="pres">
      <dgm:prSet presAssocID="{EB0F052B-2E4E-4737-A24D-E351A6D0E954}" presName="bullet5c" presStyleLbl="node1" presStyleIdx="2" presStyleCnt="5"/>
      <dgm:spPr/>
    </dgm:pt>
    <dgm:pt modelId="{447B56A1-9D38-48BA-B2CB-7A6C14805BF3}" type="pres">
      <dgm:prSet presAssocID="{EB0F052B-2E4E-4737-A24D-E351A6D0E954}" presName="textBox5c" presStyleLbl="revTx" presStyleIdx="2" presStyleCnt="5">
        <dgm:presLayoutVars>
          <dgm:bulletEnabled val="1"/>
        </dgm:presLayoutVars>
      </dgm:prSet>
      <dgm:spPr/>
      <dgm:t>
        <a:bodyPr/>
        <a:lstStyle/>
        <a:p>
          <a:endParaRPr lang="en-US"/>
        </a:p>
      </dgm:t>
    </dgm:pt>
    <dgm:pt modelId="{84FEAA1F-1655-40D4-95FB-ED67F211427F}" type="pres">
      <dgm:prSet presAssocID="{F50E1612-B93E-4CE1-A4A8-6BEFF4BECA67}" presName="bullet5d" presStyleLbl="node1" presStyleIdx="3" presStyleCnt="5"/>
      <dgm:spPr/>
    </dgm:pt>
    <dgm:pt modelId="{A9C917C0-07C2-4295-A3BE-0AC60A34D4CA}" type="pres">
      <dgm:prSet presAssocID="{F50E1612-B93E-4CE1-A4A8-6BEFF4BECA67}" presName="textBox5d" presStyleLbl="revTx" presStyleIdx="3" presStyleCnt="5">
        <dgm:presLayoutVars>
          <dgm:bulletEnabled val="1"/>
        </dgm:presLayoutVars>
      </dgm:prSet>
      <dgm:spPr/>
      <dgm:t>
        <a:bodyPr/>
        <a:lstStyle/>
        <a:p>
          <a:endParaRPr lang="en-US"/>
        </a:p>
      </dgm:t>
    </dgm:pt>
    <dgm:pt modelId="{901E1C14-756B-41A6-923D-331CB7322375}" type="pres">
      <dgm:prSet presAssocID="{86303D22-C86B-478B-A9A7-48CD417B6899}" presName="bullet5e" presStyleLbl="node1" presStyleIdx="4" presStyleCnt="5"/>
      <dgm:spPr/>
    </dgm:pt>
    <dgm:pt modelId="{188D9F18-90F4-40B9-BFCA-7EFDDE9EBA27}" type="pres">
      <dgm:prSet presAssocID="{86303D22-C86B-478B-A9A7-48CD417B6899}" presName="textBox5e" presStyleLbl="revTx" presStyleIdx="4" presStyleCnt="5">
        <dgm:presLayoutVars>
          <dgm:bulletEnabled val="1"/>
        </dgm:presLayoutVars>
      </dgm:prSet>
      <dgm:spPr/>
      <dgm:t>
        <a:bodyPr/>
        <a:lstStyle/>
        <a:p>
          <a:endParaRPr lang="en-US"/>
        </a:p>
      </dgm:t>
    </dgm:pt>
  </dgm:ptLst>
  <dgm:cxnLst>
    <dgm:cxn modelId="{3C71788C-BACF-4CDD-A37B-98A396B27886}" srcId="{B7A01227-5B2F-4CBD-95EE-68AC633CAEC1}" destId="{30F90A01-66E8-42BA-9728-9137FCA810D0}" srcOrd="0" destOrd="0" parTransId="{630A3428-B1F3-4EEE-8CA5-C882C8B9DBDF}" sibTransId="{1A5C1B96-55DB-4D05-BD39-112ADBB9CB74}"/>
    <dgm:cxn modelId="{2CBAC964-10E7-4020-92A2-5B491946D1C7}" type="presOf" srcId="{F50E1612-B93E-4CE1-A4A8-6BEFF4BECA67}" destId="{A9C917C0-07C2-4295-A3BE-0AC60A34D4CA}" srcOrd="0" destOrd="0" presId="urn:microsoft.com/office/officeart/2005/8/layout/arrow2"/>
    <dgm:cxn modelId="{DF900370-6589-4C16-B0E3-82B2BB07C8D1}" srcId="{B7A01227-5B2F-4CBD-95EE-68AC633CAEC1}" destId="{E8F92BEB-6181-43E2-AF11-84774337E942}" srcOrd="5" destOrd="0" parTransId="{55AC6997-C53A-48B8-B7E5-926AD43A9D15}" sibTransId="{FBAEEA7F-8B19-409B-9FA7-B8E14938A24A}"/>
    <dgm:cxn modelId="{B873448B-D038-45EF-A3B4-7D27646680C1}" type="presOf" srcId="{EB0F052B-2E4E-4737-A24D-E351A6D0E954}" destId="{447B56A1-9D38-48BA-B2CB-7A6C14805BF3}" srcOrd="0" destOrd="0" presId="urn:microsoft.com/office/officeart/2005/8/layout/arrow2"/>
    <dgm:cxn modelId="{FA6B0208-0088-4B82-B17D-4297AE5A539B}" srcId="{B7A01227-5B2F-4CBD-95EE-68AC633CAEC1}" destId="{F50E1612-B93E-4CE1-A4A8-6BEFF4BECA67}" srcOrd="3" destOrd="0" parTransId="{68E41B6F-282E-4C22-B878-1E187E49FF3F}" sibTransId="{8AE36F41-39A1-462D-BDD5-C1B95789B289}"/>
    <dgm:cxn modelId="{C95F32BE-B05F-4099-91CC-3DA14817BBE3}" srcId="{B7A01227-5B2F-4CBD-95EE-68AC633CAEC1}" destId="{358157F7-2DC2-4672-829B-421900D95C6E}" srcOrd="1" destOrd="0" parTransId="{B45466DF-C1F1-455C-BB50-05FA7C6BCF58}" sibTransId="{6C3CC128-4CC2-46FA-A730-8A89F8DDC3B4}"/>
    <dgm:cxn modelId="{9D3FDF8E-5551-456B-97C2-B67E46E32745}" type="presOf" srcId="{30F90A01-66E8-42BA-9728-9137FCA810D0}" destId="{BF7D222B-B4C4-4019-9188-7C9EDEFE7E78}" srcOrd="0" destOrd="0" presId="urn:microsoft.com/office/officeart/2005/8/layout/arrow2"/>
    <dgm:cxn modelId="{451D96A0-AAD1-48F2-8454-5B0133D49316}" type="presOf" srcId="{86303D22-C86B-478B-A9A7-48CD417B6899}" destId="{188D9F18-90F4-40B9-BFCA-7EFDDE9EBA27}" srcOrd="0" destOrd="0" presId="urn:microsoft.com/office/officeart/2005/8/layout/arrow2"/>
    <dgm:cxn modelId="{95B03EFE-B6FE-4081-AAFE-C1E1821015DA}" type="presOf" srcId="{B7A01227-5B2F-4CBD-95EE-68AC633CAEC1}" destId="{5E7085C2-430A-472E-A1AB-009E1F0DD137}" srcOrd="0" destOrd="0" presId="urn:microsoft.com/office/officeart/2005/8/layout/arrow2"/>
    <dgm:cxn modelId="{26D0BB37-BCB3-4916-A29B-E4BB9CD36B4B}" srcId="{B7A01227-5B2F-4CBD-95EE-68AC633CAEC1}" destId="{EB0F052B-2E4E-4737-A24D-E351A6D0E954}" srcOrd="2" destOrd="0" parTransId="{CBB87809-84D4-4E73-B230-6FB896049A9B}" sibTransId="{D4E8DCB4-60B8-47BB-BF36-11186AA98B40}"/>
    <dgm:cxn modelId="{00E96324-1377-4F18-B1D2-774759E4E686}" type="presOf" srcId="{358157F7-2DC2-4672-829B-421900D95C6E}" destId="{0C1CDD1F-79A9-4BAA-9BC7-E8A1BD0D66BD}" srcOrd="0" destOrd="0" presId="urn:microsoft.com/office/officeart/2005/8/layout/arrow2"/>
    <dgm:cxn modelId="{D07C68AA-F2B0-4585-A95C-071CEF0C9D41}" srcId="{B7A01227-5B2F-4CBD-95EE-68AC633CAEC1}" destId="{86303D22-C86B-478B-A9A7-48CD417B6899}" srcOrd="4" destOrd="0" parTransId="{76CB42EE-7E57-495A-ABBE-5F01B487CE15}" sibTransId="{69CE83B2-27DD-490B-97DF-2D9ECABFA757}"/>
    <dgm:cxn modelId="{B6358753-C5C8-4C5A-9478-921DF1C544FB}" type="presParOf" srcId="{5E7085C2-430A-472E-A1AB-009E1F0DD137}" destId="{707233BA-5DB7-4355-BBD3-323991FA4166}" srcOrd="0" destOrd="0" presId="urn:microsoft.com/office/officeart/2005/8/layout/arrow2"/>
    <dgm:cxn modelId="{F3B58580-9F7A-4545-865F-BD49635FEB4E}" type="presParOf" srcId="{5E7085C2-430A-472E-A1AB-009E1F0DD137}" destId="{2E9CE786-97D0-453A-87F9-EE44D27DBCF8}" srcOrd="1" destOrd="0" presId="urn:microsoft.com/office/officeart/2005/8/layout/arrow2"/>
    <dgm:cxn modelId="{B6F24DF8-9FF2-4FDE-A827-C0CB147DAB4F}" type="presParOf" srcId="{2E9CE786-97D0-453A-87F9-EE44D27DBCF8}" destId="{2004A805-C9A2-42D1-BEB7-97607DDD7901}" srcOrd="0" destOrd="0" presId="urn:microsoft.com/office/officeart/2005/8/layout/arrow2"/>
    <dgm:cxn modelId="{219BCF21-83F2-4A05-AA09-37FE878DDBC5}" type="presParOf" srcId="{2E9CE786-97D0-453A-87F9-EE44D27DBCF8}" destId="{BF7D222B-B4C4-4019-9188-7C9EDEFE7E78}" srcOrd="1" destOrd="0" presId="urn:microsoft.com/office/officeart/2005/8/layout/arrow2"/>
    <dgm:cxn modelId="{3CA92291-E197-4926-9461-8CFE5E2F6ED8}" type="presParOf" srcId="{2E9CE786-97D0-453A-87F9-EE44D27DBCF8}" destId="{AA150438-EC5E-44BA-81E2-8BF0814185AE}" srcOrd="2" destOrd="0" presId="urn:microsoft.com/office/officeart/2005/8/layout/arrow2"/>
    <dgm:cxn modelId="{D60055D7-CF66-4AD4-B2DE-E46672E6D04F}" type="presParOf" srcId="{2E9CE786-97D0-453A-87F9-EE44D27DBCF8}" destId="{0C1CDD1F-79A9-4BAA-9BC7-E8A1BD0D66BD}" srcOrd="3" destOrd="0" presId="urn:microsoft.com/office/officeart/2005/8/layout/arrow2"/>
    <dgm:cxn modelId="{4C99099A-870F-4394-81BC-888321937C11}" type="presParOf" srcId="{2E9CE786-97D0-453A-87F9-EE44D27DBCF8}" destId="{FE653E55-4826-4C62-B3A4-9DFF33CC3AFC}" srcOrd="4" destOrd="0" presId="urn:microsoft.com/office/officeart/2005/8/layout/arrow2"/>
    <dgm:cxn modelId="{175F8F01-68B9-4340-9964-070C2209D8C0}" type="presParOf" srcId="{2E9CE786-97D0-453A-87F9-EE44D27DBCF8}" destId="{447B56A1-9D38-48BA-B2CB-7A6C14805BF3}" srcOrd="5" destOrd="0" presId="urn:microsoft.com/office/officeart/2005/8/layout/arrow2"/>
    <dgm:cxn modelId="{2791E43E-63D7-48E5-ADDD-4FAA5BA400EF}" type="presParOf" srcId="{2E9CE786-97D0-453A-87F9-EE44D27DBCF8}" destId="{84FEAA1F-1655-40D4-95FB-ED67F211427F}" srcOrd="6" destOrd="0" presId="urn:microsoft.com/office/officeart/2005/8/layout/arrow2"/>
    <dgm:cxn modelId="{0F56EFD8-5D35-4C20-BAAD-7979893B6B9F}" type="presParOf" srcId="{2E9CE786-97D0-453A-87F9-EE44D27DBCF8}" destId="{A9C917C0-07C2-4295-A3BE-0AC60A34D4CA}" srcOrd="7" destOrd="0" presId="urn:microsoft.com/office/officeart/2005/8/layout/arrow2"/>
    <dgm:cxn modelId="{E50537E9-0E53-44C0-8241-FA5CED9B1619}" type="presParOf" srcId="{2E9CE786-97D0-453A-87F9-EE44D27DBCF8}" destId="{901E1C14-756B-41A6-923D-331CB7322375}" srcOrd="8" destOrd="0" presId="urn:microsoft.com/office/officeart/2005/8/layout/arrow2"/>
    <dgm:cxn modelId="{689E963F-D9DC-47F2-93CF-C25198F354D0}" type="presParOf" srcId="{2E9CE786-97D0-453A-87F9-EE44D27DBCF8}" destId="{188D9F18-90F4-40B9-BFCA-7EFDDE9EBA27}" srcOrd="9"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84EDC3-E76A-49E3-80E5-A769854C7971}" type="datetimeFigureOut">
              <a:rPr lang="en-US" smtClean="0"/>
              <a:t>3/15/2013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F10AFC-E391-4294-994D-78A5F1A3F73E}" type="slidenum">
              <a:rPr lang="en-US" smtClean="0"/>
              <a:t>‹#›</a:t>
            </a:fld>
            <a:endParaRPr lang="en-US"/>
          </a:p>
        </p:txBody>
      </p:sp>
    </p:spTree>
    <p:extLst>
      <p:ext uri="{BB962C8B-B14F-4D97-AF65-F5344CB8AC3E}">
        <p14:creationId xmlns:p14="http://schemas.microsoft.com/office/powerpoint/2010/main" val="3735595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18CC28-9EB3-0D42-BFCC-C890C9518AF4}" type="slidenum">
              <a:rPr lang="en-US"/>
              <a:pPr/>
              <a:t>10</a:t>
            </a:fld>
            <a:endParaRPr lang="en-US"/>
          </a:p>
        </p:txBody>
      </p:sp>
      <p:sp>
        <p:nvSpPr>
          <p:cNvPr id="1587202"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58720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
        <p:nvSpPr>
          <p:cNvPr id="2" name="Date Placeholder 1"/>
          <p:cNvSpPr>
            <a:spLocks noGrp="1"/>
          </p:cNvSpPr>
          <p:nvPr>
            <p:ph type="dt" idx="10"/>
          </p:nvPr>
        </p:nvSpPr>
        <p:spPr/>
        <p:txBody>
          <a:bodyPr/>
          <a:lstStyle/>
          <a:p>
            <a:r>
              <a:rPr lang="en-US" smtClean="0"/>
              <a:t>18 February 2013</a:t>
            </a:r>
            <a:endParaRPr lang="en-US"/>
          </a:p>
        </p:txBody>
      </p:sp>
      <p:sp>
        <p:nvSpPr>
          <p:cNvPr id="3" name="Header Placeholder 2"/>
          <p:cNvSpPr>
            <a:spLocks noGrp="1"/>
          </p:cNvSpPr>
          <p:nvPr>
            <p:ph type="hdr" sz="quarter" idx="11"/>
          </p:nvPr>
        </p:nvSpPr>
        <p:spPr/>
        <p:txBody>
          <a:bodyPr/>
          <a:lstStyle/>
          <a:p>
            <a:r>
              <a:rPr lang="en-US" smtClean="0"/>
              <a:t>Richland One World Languages                 ACTFL Workshop</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8DCA5E20-A131-9E49-8D3E-625F82A4B332}" type="slidenum">
              <a:rPr lang="en-US">
                <a:latin typeface="Arial" pitchFamily="-65" charset="0"/>
                <a:ea typeface="ＭＳ Ｐゴシック" pitchFamily="-65" charset="-128"/>
                <a:cs typeface="ＭＳ Ｐゴシック" pitchFamily="-65" charset="-128"/>
              </a:rPr>
              <a:pPr/>
              <a:t>25</a:t>
            </a:fld>
            <a:endParaRPr lang="en-US">
              <a:latin typeface="Arial" pitchFamily="-65" charset="0"/>
              <a:ea typeface="ＭＳ Ｐゴシック" pitchFamily="-65" charset="-128"/>
              <a:cs typeface="ＭＳ Ｐゴシック" pitchFamily="-65" charset="-128"/>
            </a:endParaRPr>
          </a:p>
        </p:txBody>
      </p:sp>
      <p:sp>
        <p:nvSpPr>
          <p:cNvPr id="62467" name="Rectangle 2"/>
          <p:cNvSpPr>
            <a:spLocks noGrp="1" noRot="1" noChangeAspect="1" noChangeArrowheads="1"/>
          </p:cNvSpPr>
          <p:nvPr>
            <p:ph type="sldImg"/>
          </p:nvPr>
        </p:nvSpPr>
        <p:spPr>
          <a:solidFill>
            <a:srgbClr val="FFFFFF"/>
          </a:solidFill>
          <a:ln/>
        </p:spPr>
      </p:sp>
      <p:sp>
        <p:nvSpPr>
          <p:cNvPr id="62468"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atin typeface="Arial" pitchFamily="-65" charset="0"/>
              <a:ea typeface="ＭＳ Ｐゴシック" pitchFamily="-65" charset="-128"/>
              <a:cs typeface="ＭＳ Ｐゴシック" pitchFamily="-65" charset="-128"/>
            </a:endParaRPr>
          </a:p>
        </p:txBody>
      </p:sp>
      <p:sp>
        <p:nvSpPr>
          <p:cNvPr id="2" name="Date Placeholder 1"/>
          <p:cNvSpPr>
            <a:spLocks noGrp="1"/>
          </p:cNvSpPr>
          <p:nvPr>
            <p:ph type="dt" idx="10"/>
          </p:nvPr>
        </p:nvSpPr>
        <p:spPr/>
        <p:txBody>
          <a:bodyPr/>
          <a:lstStyle/>
          <a:p>
            <a:r>
              <a:rPr lang="en-US" smtClean="0"/>
              <a:t>18 February 2013</a:t>
            </a:r>
            <a:endParaRPr lang="en-US"/>
          </a:p>
        </p:txBody>
      </p:sp>
      <p:sp>
        <p:nvSpPr>
          <p:cNvPr id="3" name="Header Placeholder 2"/>
          <p:cNvSpPr>
            <a:spLocks noGrp="1"/>
          </p:cNvSpPr>
          <p:nvPr>
            <p:ph type="hdr" sz="quarter" idx="11"/>
          </p:nvPr>
        </p:nvSpPr>
        <p:spPr/>
        <p:txBody>
          <a:bodyPr/>
          <a:lstStyle/>
          <a:p>
            <a:r>
              <a:rPr lang="en-US" smtClean="0"/>
              <a:t>Richland One World Languages                 ACTFL Workshop</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09" indent="-285734" eaLnBrk="0" hangingPunct="0">
              <a:defRPr>
                <a:solidFill>
                  <a:schemeClr val="tx1"/>
                </a:solidFill>
                <a:latin typeface="Arial" pitchFamily="34" charset="0"/>
              </a:defRPr>
            </a:lvl2pPr>
            <a:lvl3pPr marL="1142937" indent="-228587" eaLnBrk="0" hangingPunct="0">
              <a:defRPr>
                <a:solidFill>
                  <a:schemeClr val="tx1"/>
                </a:solidFill>
                <a:latin typeface="Arial" pitchFamily="34" charset="0"/>
              </a:defRPr>
            </a:lvl3pPr>
            <a:lvl4pPr marL="1600112" indent="-228587" eaLnBrk="0" hangingPunct="0">
              <a:defRPr>
                <a:solidFill>
                  <a:schemeClr val="tx1"/>
                </a:solidFill>
                <a:latin typeface="Arial" pitchFamily="34" charset="0"/>
              </a:defRPr>
            </a:lvl4pPr>
            <a:lvl5pPr marL="2057287" indent="-228587" eaLnBrk="0" hangingPunct="0">
              <a:defRPr>
                <a:solidFill>
                  <a:schemeClr val="tx1"/>
                </a:solidFill>
                <a:latin typeface="Arial" pitchFamily="34" charset="0"/>
              </a:defRPr>
            </a:lvl5pPr>
            <a:lvl6pPr marL="2514461" indent="-228587" eaLnBrk="0" fontAlgn="base" hangingPunct="0">
              <a:spcBef>
                <a:spcPct val="0"/>
              </a:spcBef>
              <a:spcAft>
                <a:spcPct val="0"/>
              </a:spcAft>
              <a:defRPr>
                <a:solidFill>
                  <a:schemeClr val="tx1"/>
                </a:solidFill>
                <a:latin typeface="Arial" pitchFamily="34" charset="0"/>
              </a:defRPr>
            </a:lvl6pPr>
            <a:lvl7pPr marL="2971635" indent="-228587" eaLnBrk="0" fontAlgn="base" hangingPunct="0">
              <a:spcBef>
                <a:spcPct val="0"/>
              </a:spcBef>
              <a:spcAft>
                <a:spcPct val="0"/>
              </a:spcAft>
              <a:defRPr>
                <a:solidFill>
                  <a:schemeClr val="tx1"/>
                </a:solidFill>
                <a:latin typeface="Arial" pitchFamily="34" charset="0"/>
              </a:defRPr>
            </a:lvl7pPr>
            <a:lvl8pPr marL="3428810" indent="-228587" eaLnBrk="0" fontAlgn="base" hangingPunct="0">
              <a:spcBef>
                <a:spcPct val="0"/>
              </a:spcBef>
              <a:spcAft>
                <a:spcPct val="0"/>
              </a:spcAft>
              <a:defRPr>
                <a:solidFill>
                  <a:schemeClr val="tx1"/>
                </a:solidFill>
                <a:latin typeface="Arial" pitchFamily="34" charset="0"/>
              </a:defRPr>
            </a:lvl8pPr>
            <a:lvl9pPr marL="3885985" indent="-228587" eaLnBrk="0" fontAlgn="base" hangingPunct="0">
              <a:spcBef>
                <a:spcPct val="0"/>
              </a:spcBef>
              <a:spcAft>
                <a:spcPct val="0"/>
              </a:spcAft>
              <a:defRPr>
                <a:solidFill>
                  <a:schemeClr val="tx1"/>
                </a:solidFill>
                <a:latin typeface="Arial" pitchFamily="34" charset="0"/>
              </a:defRPr>
            </a:lvl9pPr>
          </a:lstStyle>
          <a:p>
            <a:pPr eaLnBrk="1" hangingPunct="1"/>
            <a:fld id="{3FF4A729-D1F6-4F76-8C61-5F7B4270D82B}" type="slidenum">
              <a:rPr lang="en-US" smtClean="0"/>
              <a:pPr eaLnBrk="1" hangingPunct="1"/>
              <a:t>33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a:ln/>
        </p:spPr>
      </p:sp>
      <p:sp>
        <p:nvSpPr>
          <p:cNvPr id="1423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
        <p:nvSpPr>
          <p:cNvPr id="1423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3674">
              <a:defRPr sz="2400">
                <a:solidFill>
                  <a:srgbClr val="FFFFFF"/>
                </a:solidFill>
                <a:latin typeface="Arial" pitchFamily="34" charset="0"/>
              </a:defRPr>
            </a:lvl1pPr>
            <a:lvl2pPr marL="722296" indent="-277806" defTabSz="913674">
              <a:defRPr sz="2400">
                <a:solidFill>
                  <a:srgbClr val="FFFFFF"/>
                </a:solidFill>
                <a:latin typeface="Arial" pitchFamily="34" charset="0"/>
              </a:defRPr>
            </a:lvl2pPr>
            <a:lvl3pPr marL="1111225" indent="-222245" defTabSz="913674">
              <a:defRPr sz="2400">
                <a:solidFill>
                  <a:srgbClr val="FFFFFF"/>
                </a:solidFill>
                <a:latin typeface="Arial" pitchFamily="34" charset="0"/>
              </a:defRPr>
            </a:lvl3pPr>
            <a:lvl4pPr marL="1555714" indent="-222245" defTabSz="913674">
              <a:defRPr sz="2400">
                <a:solidFill>
                  <a:srgbClr val="FFFFFF"/>
                </a:solidFill>
                <a:latin typeface="Arial" pitchFamily="34" charset="0"/>
              </a:defRPr>
            </a:lvl4pPr>
            <a:lvl5pPr marL="2000204" indent="-222245" defTabSz="913674">
              <a:defRPr sz="2400">
                <a:solidFill>
                  <a:srgbClr val="FFFFFF"/>
                </a:solidFill>
                <a:latin typeface="Arial" pitchFamily="34" charset="0"/>
              </a:defRPr>
            </a:lvl5pPr>
            <a:lvl6pPr marL="2444694" indent="-222245" defTabSz="913674" eaLnBrk="0" fontAlgn="base" hangingPunct="0">
              <a:spcBef>
                <a:spcPct val="0"/>
              </a:spcBef>
              <a:spcAft>
                <a:spcPct val="0"/>
              </a:spcAft>
              <a:defRPr sz="2400">
                <a:solidFill>
                  <a:srgbClr val="FFFFFF"/>
                </a:solidFill>
                <a:latin typeface="Arial" pitchFamily="34" charset="0"/>
              </a:defRPr>
            </a:lvl6pPr>
            <a:lvl7pPr marL="2889184" indent="-222245" defTabSz="913674" eaLnBrk="0" fontAlgn="base" hangingPunct="0">
              <a:spcBef>
                <a:spcPct val="0"/>
              </a:spcBef>
              <a:spcAft>
                <a:spcPct val="0"/>
              </a:spcAft>
              <a:defRPr sz="2400">
                <a:solidFill>
                  <a:srgbClr val="FFFFFF"/>
                </a:solidFill>
                <a:latin typeface="Arial" pitchFamily="34" charset="0"/>
              </a:defRPr>
            </a:lvl7pPr>
            <a:lvl8pPr marL="3333674" indent="-222245" defTabSz="913674" eaLnBrk="0" fontAlgn="base" hangingPunct="0">
              <a:spcBef>
                <a:spcPct val="0"/>
              </a:spcBef>
              <a:spcAft>
                <a:spcPct val="0"/>
              </a:spcAft>
              <a:defRPr sz="2400">
                <a:solidFill>
                  <a:srgbClr val="FFFFFF"/>
                </a:solidFill>
                <a:latin typeface="Arial" pitchFamily="34" charset="0"/>
              </a:defRPr>
            </a:lvl8pPr>
            <a:lvl9pPr marL="3778164" indent="-222245" defTabSz="913674" eaLnBrk="0" fontAlgn="base" hangingPunct="0">
              <a:spcBef>
                <a:spcPct val="0"/>
              </a:spcBef>
              <a:spcAft>
                <a:spcPct val="0"/>
              </a:spcAft>
              <a:defRPr sz="2400">
                <a:solidFill>
                  <a:srgbClr val="FFFFFF"/>
                </a:solidFill>
                <a:latin typeface="Arial" pitchFamily="34" charset="0"/>
              </a:defRPr>
            </a:lvl9pPr>
          </a:lstStyle>
          <a:p>
            <a:fld id="{8E16057A-0A4C-4931-8075-3435E8EE40BB}" type="slidenum">
              <a:rPr lang="en-US" sz="1200">
                <a:solidFill>
                  <a:schemeClr val="tx1"/>
                </a:solidFill>
                <a:ea typeface="ＭＳ Ｐゴシック" pitchFamily="34" charset="-128"/>
              </a:rPr>
              <a:pPr/>
              <a:t>35</a:t>
            </a:fld>
            <a:endParaRPr lang="en-US" sz="1200">
              <a:solidFill>
                <a:schemeClr val="tx1"/>
              </a:solidFill>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p:cNvSpPr>
            <a:spLocks noGrp="1" noRot="1" noChangeAspect="1" noTextEdit="1"/>
          </p:cNvSpPr>
          <p:nvPr>
            <p:ph type="sldImg"/>
          </p:nvPr>
        </p:nvSpPr>
        <p:spPr>
          <a:ln/>
        </p:spPr>
      </p:sp>
      <p:sp>
        <p:nvSpPr>
          <p:cNvPr id="1433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
        <p:nvSpPr>
          <p:cNvPr id="1433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3674">
              <a:defRPr sz="2400">
                <a:solidFill>
                  <a:srgbClr val="FFFFFF"/>
                </a:solidFill>
                <a:latin typeface="Arial" pitchFamily="34" charset="0"/>
              </a:defRPr>
            </a:lvl1pPr>
            <a:lvl2pPr marL="722296" indent="-277806" defTabSz="913674">
              <a:defRPr sz="2400">
                <a:solidFill>
                  <a:srgbClr val="FFFFFF"/>
                </a:solidFill>
                <a:latin typeface="Arial" pitchFamily="34" charset="0"/>
              </a:defRPr>
            </a:lvl2pPr>
            <a:lvl3pPr marL="1111225" indent="-222245" defTabSz="913674">
              <a:defRPr sz="2400">
                <a:solidFill>
                  <a:srgbClr val="FFFFFF"/>
                </a:solidFill>
                <a:latin typeface="Arial" pitchFamily="34" charset="0"/>
              </a:defRPr>
            </a:lvl3pPr>
            <a:lvl4pPr marL="1555714" indent="-222245" defTabSz="913674">
              <a:defRPr sz="2400">
                <a:solidFill>
                  <a:srgbClr val="FFFFFF"/>
                </a:solidFill>
                <a:latin typeface="Arial" pitchFamily="34" charset="0"/>
              </a:defRPr>
            </a:lvl4pPr>
            <a:lvl5pPr marL="2000204" indent="-222245" defTabSz="913674">
              <a:defRPr sz="2400">
                <a:solidFill>
                  <a:srgbClr val="FFFFFF"/>
                </a:solidFill>
                <a:latin typeface="Arial" pitchFamily="34" charset="0"/>
              </a:defRPr>
            </a:lvl5pPr>
            <a:lvl6pPr marL="2444694" indent="-222245" defTabSz="913674" eaLnBrk="0" fontAlgn="base" hangingPunct="0">
              <a:spcBef>
                <a:spcPct val="0"/>
              </a:spcBef>
              <a:spcAft>
                <a:spcPct val="0"/>
              </a:spcAft>
              <a:defRPr sz="2400">
                <a:solidFill>
                  <a:srgbClr val="FFFFFF"/>
                </a:solidFill>
                <a:latin typeface="Arial" pitchFamily="34" charset="0"/>
              </a:defRPr>
            </a:lvl6pPr>
            <a:lvl7pPr marL="2889184" indent="-222245" defTabSz="913674" eaLnBrk="0" fontAlgn="base" hangingPunct="0">
              <a:spcBef>
                <a:spcPct val="0"/>
              </a:spcBef>
              <a:spcAft>
                <a:spcPct val="0"/>
              </a:spcAft>
              <a:defRPr sz="2400">
                <a:solidFill>
                  <a:srgbClr val="FFFFFF"/>
                </a:solidFill>
                <a:latin typeface="Arial" pitchFamily="34" charset="0"/>
              </a:defRPr>
            </a:lvl7pPr>
            <a:lvl8pPr marL="3333674" indent="-222245" defTabSz="913674" eaLnBrk="0" fontAlgn="base" hangingPunct="0">
              <a:spcBef>
                <a:spcPct val="0"/>
              </a:spcBef>
              <a:spcAft>
                <a:spcPct val="0"/>
              </a:spcAft>
              <a:defRPr sz="2400">
                <a:solidFill>
                  <a:srgbClr val="FFFFFF"/>
                </a:solidFill>
                <a:latin typeface="Arial" pitchFamily="34" charset="0"/>
              </a:defRPr>
            </a:lvl8pPr>
            <a:lvl9pPr marL="3778164" indent="-222245" defTabSz="913674" eaLnBrk="0" fontAlgn="base" hangingPunct="0">
              <a:spcBef>
                <a:spcPct val="0"/>
              </a:spcBef>
              <a:spcAft>
                <a:spcPct val="0"/>
              </a:spcAft>
              <a:defRPr sz="2400">
                <a:solidFill>
                  <a:srgbClr val="FFFFFF"/>
                </a:solidFill>
                <a:latin typeface="Arial" pitchFamily="34" charset="0"/>
              </a:defRPr>
            </a:lvl9pPr>
          </a:lstStyle>
          <a:p>
            <a:fld id="{10113481-6BB7-43CE-AD6D-E8415EF9E70D}" type="slidenum">
              <a:rPr lang="en-US" sz="1200">
                <a:solidFill>
                  <a:schemeClr val="tx1"/>
                </a:solidFill>
                <a:ea typeface="ＭＳ Ｐゴシック" pitchFamily="34" charset="-128"/>
              </a:rPr>
              <a:pPr/>
              <a:t>36</a:t>
            </a:fld>
            <a:endParaRPr lang="en-US" sz="1200">
              <a:solidFill>
                <a:schemeClr val="tx1"/>
              </a:solidFill>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ACTFL - Laura Terrill</a:t>
            </a:r>
          </a:p>
        </p:txBody>
      </p:sp>
      <p:sp>
        <p:nvSpPr>
          <p:cNvPr id="6" name="Slide Number Placeholder 5"/>
          <p:cNvSpPr>
            <a:spLocks noGrp="1"/>
          </p:cNvSpPr>
          <p:nvPr>
            <p:ph type="sldNum" sz="quarter" idx="12"/>
          </p:nvPr>
        </p:nvSpPr>
        <p:spPr/>
        <p:txBody>
          <a:bodyPr/>
          <a:lstStyle/>
          <a:p>
            <a:fld id="{79D92876-8FFA-4B7B-A2CF-067303505EE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82211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ACTFL - Laura Terrill</a:t>
            </a:r>
          </a:p>
        </p:txBody>
      </p:sp>
      <p:sp>
        <p:nvSpPr>
          <p:cNvPr id="6" name="Slide Number Placeholder 5"/>
          <p:cNvSpPr>
            <a:spLocks noGrp="1"/>
          </p:cNvSpPr>
          <p:nvPr>
            <p:ph type="sldNum" sz="quarter" idx="12"/>
          </p:nvPr>
        </p:nvSpPr>
        <p:spPr/>
        <p:txBody>
          <a:bodyPr/>
          <a:lstStyle/>
          <a:p>
            <a:fld id="{79D92876-8FFA-4B7B-A2CF-067303505EE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15660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ACTFL - Laura Terrill</a:t>
            </a:r>
          </a:p>
        </p:txBody>
      </p:sp>
      <p:sp>
        <p:nvSpPr>
          <p:cNvPr id="6" name="Slide Number Placeholder 5"/>
          <p:cNvSpPr>
            <a:spLocks noGrp="1"/>
          </p:cNvSpPr>
          <p:nvPr>
            <p:ph type="sldNum" sz="quarter" idx="12"/>
          </p:nvPr>
        </p:nvSpPr>
        <p:spPr/>
        <p:txBody>
          <a:bodyPr/>
          <a:lstStyle/>
          <a:p>
            <a:fld id="{79D92876-8FFA-4B7B-A2CF-067303505EE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156807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80010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2362200"/>
            <a:ext cx="39243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991100" y="2362200"/>
            <a:ext cx="3924300" cy="3733800"/>
          </a:xfrm>
        </p:spPr>
        <p:txBody>
          <a:bodyPr/>
          <a:lstStyle/>
          <a:p>
            <a:pPr lvl="0"/>
            <a:endParaRPr lang="en-US" noProof="0"/>
          </a:p>
        </p:txBody>
      </p:sp>
      <p:sp>
        <p:nvSpPr>
          <p:cNvPr id="5" name="Date Placeholder 4"/>
          <p:cNvSpPr>
            <a:spLocks noGrp="1"/>
          </p:cNvSpPr>
          <p:nvPr>
            <p:ph type="dt" sz="half" idx="10"/>
          </p:nvPr>
        </p:nvSpPr>
        <p:spPr>
          <a:xfrm>
            <a:off x="7010400" y="6553200"/>
            <a:ext cx="1905000" cy="304800"/>
          </a:xfrm>
          <a:prstGeom prst="rect">
            <a:avLst/>
          </a:prstGeom>
        </p:spPr>
        <p:txBody>
          <a:bodyPr/>
          <a:lstStyle>
            <a:lvl1pPr>
              <a:defRPr/>
            </a:lvl1pPr>
          </a:lstStyle>
          <a:p>
            <a:pPr>
              <a:defRPr/>
            </a:pPr>
            <a:endParaRPr lang="en-US">
              <a:solidFill>
                <a:prstClr val="black">
                  <a:tint val="75000"/>
                </a:prstClr>
              </a:solidFill>
            </a:endParaRPr>
          </a:p>
        </p:txBody>
      </p:sp>
      <p:sp>
        <p:nvSpPr>
          <p:cNvPr id="6" name="Footer Placeholder 5"/>
          <p:cNvSpPr>
            <a:spLocks noGrp="1"/>
          </p:cNvSpPr>
          <p:nvPr>
            <p:ph type="ftr" sz="quarter" idx="11"/>
          </p:nvPr>
        </p:nvSpPr>
        <p:spPr>
          <a:xfrm>
            <a:off x="3101975" y="6605588"/>
            <a:ext cx="2895600" cy="304800"/>
          </a:xfrm>
        </p:spPr>
        <p:txBody>
          <a:bodyPr/>
          <a:lstStyle>
            <a:lvl1pPr>
              <a:defRPr/>
            </a:lvl1pPr>
          </a:lstStyle>
          <a:p>
            <a:pPr>
              <a:defRPr/>
            </a:pPr>
            <a:r>
              <a:rPr lang="en-US">
                <a:solidFill>
                  <a:prstClr val="black">
                    <a:tint val="75000"/>
                  </a:prstClr>
                </a:solidFill>
              </a:rPr>
              <a:t>ACTFL - Laura Terrill</a:t>
            </a:r>
          </a:p>
        </p:txBody>
      </p:sp>
      <p:sp>
        <p:nvSpPr>
          <p:cNvPr id="7" name="Slide Number Placeholder 6"/>
          <p:cNvSpPr>
            <a:spLocks noGrp="1"/>
          </p:cNvSpPr>
          <p:nvPr>
            <p:ph type="sldNum" sz="quarter" idx="12"/>
          </p:nvPr>
        </p:nvSpPr>
        <p:spPr>
          <a:xfrm>
            <a:off x="84138" y="5946775"/>
            <a:ext cx="587375" cy="885825"/>
          </a:xfrm>
          <a:prstGeom prst="rect">
            <a:avLst/>
          </a:prstGeom>
        </p:spPr>
        <p:txBody>
          <a:bodyPr/>
          <a:lstStyle>
            <a:lvl1pPr>
              <a:defRPr/>
            </a:lvl1pPr>
          </a:lstStyle>
          <a:p>
            <a:pPr>
              <a:defRPr/>
            </a:pPr>
            <a:fld id="{5FF811C5-25EF-6C44-958A-B5B36092059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4316149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a:xfrm>
            <a:off x="457200" y="6356350"/>
            <a:ext cx="2133600" cy="365125"/>
          </a:xfrm>
          <a:prstGeom prst="rect">
            <a:avLst/>
          </a:prstGeom>
        </p:spPr>
        <p:txBody>
          <a:bodyPr/>
          <a:lstStyle>
            <a:lvl1pPr>
              <a:defRPr/>
            </a:lvl1pPr>
          </a:lstStyle>
          <a:p>
            <a:pPr>
              <a:defRPr/>
            </a:pPr>
            <a:endParaRPr lang="en-US">
              <a:solidFill>
                <a:prstClr val="black">
                  <a:tint val="75000"/>
                </a:prstClr>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Rectangle 6"/>
          <p:cNvSpPr>
            <a:spLocks noGrp="1" noChangeArrowheads="1"/>
          </p:cNvSpPr>
          <p:nvPr>
            <p:ph type="sldNum" sz="quarter" idx="12"/>
          </p:nvPr>
        </p:nvSpPr>
        <p:spPr>
          <a:xfrm>
            <a:off x="6553200" y="6356350"/>
            <a:ext cx="2133600" cy="365125"/>
          </a:xfrm>
          <a:prstGeom prst="rect">
            <a:avLst/>
          </a:prstGeom>
        </p:spPr>
        <p:txBody>
          <a:bodyPr/>
          <a:lstStyle>
            <a:lvl1pPr>
              <a:defRPr/>
            </a:lvl1pPr>
          </a:lstStyle>
          <a:p>
            <a:pPr>
              <a:defRPr/>
            </a:pPr>
            <a:fld id="{E137408F-95A2-4714-91AA-D3823034592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688176238"/>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85800" y="6248400"/>
            <a:ext cx="1905000" cy="457200"/>
          </a:xfrm>
        </p:spPr>
        <p:txBody>
          <a:bodyPr/>
          <a:lstStyle>
            <a:lvl1pPr>
              <a:defRPr/>
            </a:lvl1pPr>
          </a:lstStyle>
          <a:p>
            <a:pPr>
              <a:defRPr/>
            </a:pPr>
            <a:endParaRPr lang="en-US">
              <a:solidFill>
                <a:prstClr val="black">
                  <a:tint val="75000"/>
                </a:prstClr>
              </a:solidFill>
            </a:endParaRPr>
          </a:p>
        </p:txBody>
      </p:sp>
      <p:sp>
        <p:nvSpPr>
          <p:cNvPr id="6" name="Footer Placeholder 5"/>
          <p:cNvSpPr>
            <a:spLocks noGrp="1"/>
          </p:cNvSpPr>
          <p:nvPr>
            <p:ph type="ftr" sz="quarter" idx="11"/>
          </p:nvPr>
        </p:nvSpPr>
        <p:spPr>
          <a:xfrm>
            <a:off x="0" y="76200"/>
            <a:ext cx="2895600" cy="457200"/>
          </a:xfrm>
        </p:spPr>
        <p:txBody>
          <a:bodyPr/>
          <a:lstStyle>
            <a:lvl1pPr>
              <a:defRPr/>
            </a:lvl1pPr>
          </a:lstStyle>
          <a:p>
            <a:pPr>
              <a:defRPr/>
            </a:pPr>
            <a:r>
              <a:rPr lang="en-US">
                <a:solidFill>
                  <a:prstClr val="black">
                    <a:tint val="75000"/>
                  </a:prstClr>
                </a:solidFill>
              </a:rPr>
              <a:t>Laura Terrill</a:t>
            </a:r>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pPr>
              <a:defRPr/>
            </a:pPr>
            <a:fld id="{DE31C25F-F36E-BA47-A8D9-7997D3CD679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1793842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219075" y="227013"/>
            <a:ext cx="7477125"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63525" y="1598613"/>
            <a:ext cx="7386638"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3525" y="3922713"/>
            <a:ext cx="7386638" cy="2173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b="1"/>
            </a:lvl1pPr>
          </a:lstStyle>
          <a:p>
            <a:pPr>
              <a:defRPr/>
            </a:pPr>
            <a:endParaRPr lang="en-US">
              <a:solidFill>
                <a:prstClr val="black">
                  <a:tint val="75000"/>
                </a:prstClr>
              </a:solidFill>
            </a:endParaRPr>
          </a:p>
        </p:txBody>
      </p:sp>
      <p:sp>
        <p:nvSpPr>
          <p:cNvPr id="6" name="Footer Placeholder 5"/>
          <p:cNvSpPr>
            <a:spLocks noGrp="1"/>
          </p:cNvSpPr>
          <p:nvPr>
            <p:ph type="ftr" sz="quarter" idx="11"/>
          </p:nvPr>
        </p:nvSpPr>
        <p:spPr/>
        <p:txBody>
          <a:bodyPr/>
          <a:lstStyle>
            <a:lvl1pPr>
              <a:defRPr b="1"/>
            </a:lvl1p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lvl1pPr>
              <a:defRPr b="1"/>
            </a:lvl1pPr>
          </a:lstStyle>
          <a:p>
            <a:pPr>
              <a:defRPr/>
            </a:pPr>
            <a:fld id="{DD1A9B48-B2E2-4B0C-A792-A4DA9754ACC3}" type="slidenum">
              <a:rPr lang="en-US">
                <a:solidFill>
                  <a:prstClr val="black">
                    <a:tint val="75000"/>
                  </a:prstClr>
                </a:solidFill>
              </a:rPr>
              <a:pPr>
                <a:defRPr/>
              </a:pPr>
              <a:t>‹#›</a:t>
            </a:fld>
            <a:endParaRPr lang="en-US">
              <a:solidFill>
                <a:prstClr val="black">
                  <a:tint val="75000"/>
                </a:prstClr>
              </a:solidFill>
              <a:latin typeface="Arial" charset="0"/>
            </a:endParaRPr>
          </a:p>
        </p:txBody>
      </p:sp>
    </p:spTree>
    <p:extLst>
      <p:ext uri="{BB962C8B-B14F-4D97-AF65-F5344CB8AC3E}">
        <p14:creationId xmlns:p14="http://schemas.microsoft.com/office/powerpoint/2010/main" val="3617414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ACTFL - Laura Terrill</a:t>
            </a:r>
          </a:p>
        </p:txBody>
      </p:sp>
      <p:sp>
        <p:nvSpPr>
          <p:cNvPr id="6" name="Slide Number Placeholder 5"/>
          <p:cNvSpPr>
            <a:spLocks noGrp="1"/>
          </p:cNvSpPr>
          <p:nvPr>
            <p:ph type="sldNum" sz="quarter" idx="12"/>
          </p:nvPr>
        </p:nvSpPr>
        <p:spPr/>
        <p:txBody>
          <a:bodyPr/>
          <a:lstStyle/>
          <a:p>
            <a:fld id="{79D92876-8FFA-4B7B-A2CF-067303505EE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58864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ACTFL - Laura Terrill</a:t>
            </a:r>
          </a:p>
        </p:txBody>
      </p:sp>
      <p:sp>
        <p:nvSpPr>
          <p:cNvPr id="6" name="Slide Number Placeholder 5"/>
          <p:cNvSpPr>
            <a:spLocks noGrp="1"/>
          </p:cNvSpPr>
          <p:nvPr>
            <p:ph type="sldNum" sz="quarter" idx="12"/>
          </p:nvPr>
        </p:nvSpPr>
        <p:spPr/>
        <p:txBody>
          <a:bodyPr/>
          <a:lstStyle/>
          <a:p>
            <a:fld id="{79D92876-8FFA-4B7B-A2CF-067303505EE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308165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ACTFL - Laura Terrill</a:t>
            </a:r>
          </a:p>
        </p:txBody>
      </p:sp>
      <p:sp>
        <p:nvSpPr>
          <p:cNvPr id="6" name="Slide Number Placeholder 5"/>
          <p:cNvSpPr>
            <a:spLocks noGrp="1"/>
          </p:cNvSpPr>
          <p:nvPr>
            <p:ph type="sldNum" sz="quarter" idx="12"/>
          </p:nvPr>
        </p:nvSpPr>
        <p:spPr/>
        <p:txBody>
          <a:bodyPr/>
          <a:lstStyle/>
          <a:p>
            <a:fld id="{79D92876-8FFA-4B7B-A2CF-067303505EE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350593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a:solidFill>
                  <a:prstClr val="black">
                    <a:tint val="75000"/>
                  </a:prstClr>
                </a:solidFill>
              </a:rPr>
              <a:t>ACTFL - Laura Terrill</a:t>
            </a:r>
          </a:p>
        </p:txBody>
      </p:sp>
      <p:sp>
        <p:nvSpPr>
          <p:cNvPr id="7" name="Slide Number Placeholder 6"/>
          <p:cNvSpPr>
            <a:spLocks noGrp="1"/>
          </p:cNvSpPr>
          <p:nvPr>
            <p:ph type="sldNum" sz="quarter" idx="12"/>
          </p:nvPr>
        </p:nvSpPr>
        <p:spPr/>
        <p:txBody>
          <a:bodyPr/>
          <a:lstStyle/>
          <a:p>
            <a:fld id="{79D92876-8FFA-4B7B-A2CF-067303505EE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8686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ACTFL - Laura Terrill</a:t>
            </a:r>
          </a:p>
        </p:txBody>
      </p:sp>
      <p:sp>
        <p:nvSpPr>
          <p:cNvPr id="6" name="Slide Number Placeholder 5"/>
          <p:cNvSpPr>
            <a:spLocks noGrp="1"/>
          </p:cNvSpPr>
          <p:nvPr>
            <p:ph type="sldNum" sz="quarter" idx="12"/>
          </p:nvPr>
        </p:nvSpPr>
        <p:spPr/>
        <p:txBody>
          <a:bodyPr/>
          <a:lstStyle/>
          <a:p>
            <a:fld id="{79D92876-8FFA-4B7B-A2CF-067303505EE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381440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a:solidFill>
                  <a:prstClr val="black">
                    <a:tint val="75000"/>
                  </a:prstClr>
                </a:solidFill>
              </a:rPr>
              <a:t>ACTFL - Laura Terrill</a:t>
            </a:r>
          </a:p>
        </p:txBody>
      </p:sp>
      <p:sp>
        <p:nvSpPr>
          <p:cNvPr id="9" name="Slide Number Placeholder 8"/>
          <p:cNvSpPr>
            <a:spLocks noGrp="1"/>
          </p:cNvSpPr>
          <p:nvPr>
            <p:ph type="sldNum" sz="quarter" idx="12"/>
          </p:nvPr>
        </p:nvSpPr>
        <p:spPr/>
        <p:txBody>
          <a:bodyPr/>
          <a:lstStyle/>
          <a:p>
            <a:fld id="{79D92876-8FFA-4B7B-A2CF-067303505EE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236073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a:solidFill>
                  <a:prstClr val="black">
                    <a:tint val="75000"/>
                  </a:prstClr>
                </a:solidFill>
              </a:rPr>
              <a:t>ACTFL - Laura Terrill</a:t>
            </a:r>
          </a:p>
        </p:txBody>
      </p:sp>
      <p:sp>
        <p:nvSpPr>
          <p:cNvPr id="5" name="Slide Number Placeholder 4"/>
          <p:cNvSpPr>
            <a:spLocks noGrp="1"/>
          </p:cNvSpPr>
          <p:nvPr>
            <p:ph type="sldNum" sz="quarter" idx="12"/>
          </p:nvPr>
        </p:nvSpPr>
        <p:spPr/>
        <p:txBody>
          <a:bodyPr/>
          <a:lstStyle/>
          <a:p>
            <a:fld id="{79D92876-8FFA-4B7B-A2CF-067303505EE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276888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a:solidFill>
                  <a:prstClr val="black">
                    <a:tint val="75000"/>
                  </a:prstClr>
                </a:solidFill>
              </a:rPr>
              <a:t>ACTFL - Laura Terrill</a:t>
            </a:r>
          </a:p>
        </p:txBody>
      </p:sp>
      <p:sp>
        <p:nvSpPr>
          <p:cNvPr id="4" name="Slide Number Placeholder 3"/>
          <p:cNvSpPr>
            <a:spLocks noGrp="1"/>
          </p:cNvSpPr>
          <p:nvPr>
            <p:ph type="sldNum" sz="quarter" idx="12"/>
          </p:nvPr>
        </p:nvSpPr>
        <p:spPr/>
        <p:txBody>
          <a:bodyPr/>
          <a:lstStyle/>
          <a:p>
            <a:fld id="{79D92876-8FFA-4B7B-A2CF-067303505EE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679753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a:solidFill>
                  <a:prstClr val="black">
                    <a:tint val="75000"/>
                  </a:prstClr>
                </a:solidFill>
              </a:rPr>
              <a:t>ACTFL - Laura Terrill</a:t>
            </a:r>
          </a:p>
        </p:txBody>
      </p:sp>
      <p:sp>
        <p:nvSpPr>
          <p:cNvPr id="7" name="Slide Number Placeholder 6"/>
          <p:cNvSpPr>
            <a:spLocks noGrp="1"/>
          </p:cNvSpPr>
          <p:nvPr>
            <p:ph type="sldNum" sz="quarter" idx="12"/>
          </p:nvPr>
        </p:nvSpPr>
        <p:spPr/>
        <p:txBody>
          <a:bodyPr/>
          <a:lstStyle/>
          <a:p>
            <a:fld id="{79D92876-8FFA-4B7B-A2CF-067303505EE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585255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a:solidFill>
                  <a:prstClr val="black">
                    <a:tint val="75000"/>
                  </a:prstClr>
                </a:solidFill>
              </a:rPr>
              <a:t>ACTFL - Laura Terrill</a:t>
            </a:r>
          </a:p>
        </p:txBody>
      </p:sp>
      <p:sp>
        <p:nvSpPr>
          <p:cNvPr id="7" name="Slide Number Placeholder 6"/>
          <p:cNvSpPr>
            <a:spLocks noGrp="1"/>
          </p:cNvSpPr>
          <p:nvPr>
            <p:ph type="sldNum" sz="quarter" idx="12"/>
          </p:nvPr>
        </p:nvSpPr>
        <p:spPr/>
        <p:txBody>
          <a:bodyPr/>
          <a:lstStyle/>
          <a:p>
            <a:fld id="{79D92876-8FFA-4B7B-A2CF-067303505EE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87258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ACTFL - Laura Terrill</a:t>
            </a:r>
          </a:p>
        </p:txBody>
      </p:sp>
      <p:sp>
        <p:nvSpPr>
          <p:cNvPr id="6" name="Slide Number Placeholder 5"/>
          <p:cNvSpPr>
            <a:spLocks noGrp="1"/>
          </p:cNvSpPr>
          <p:nvPr>
            <p:ph type="sldNum" sz="quarter" idx="12"/>
          </p:nvPr>
        </p:nvSpPr>
        <p:spPr/>
        <p:txBody>
          <a:bodyPr/>
          <a:lstStyle/>
          <a:p>
            <a:fld id="{79D92876-8FFA-4B7B-A2CF-067303505EE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495707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ACTFL - Laura Terrill</a:t>
            </a:r>
          </a:p>
        </p:txBody>
      </p:sp>
      <p:sp>
        <p:nvSpPr>
          <p:cNvPr id="6" name="Slide Number Placeholder 5"/>
          <p:cNvSpPr>
            <a:spLocks noGrp="1"/>
          </p:cNvSpPr>
          <p:nvPr>
            <p:ph type="sldNum" sz="quarter" idx="12"/>
          </p:nvPr>
        </p:nvSpPr>
        <p:spPr/>
        <p:txBody>
          <a:bodyPr/>
          <a:lstStyle/>
          <a:p>
            <a:fld id="{79D92876-8FFA-4B7B-A2CF-067303505EE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988544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80010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2362200"/>
            <a:ext cx="39243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991100" y="2362200"/>
            <a:ext cx="3924300" cy="3733800"/>
          </a:xfrm>
        </p:spPr>
        <p:txBody>
          <a:bodyPr/>
          <a:lstStyle/>
          <a:p>
            <a:pPr lvl="0"/>
            <a:endParaRPr lang="en-US" noProof="0"/>
          </a:p>
        </p:txBody>
      </p:sp>
      <p:sp>
        <p:nvSpPr>
          <p:cNvPr id="5" name="Date Placeholder 4"/>
          <p:cNvSpPr>
            <a:spLocks noGrp="1"/>
          </p:cNvSpPr>
          <p:nvPr>
            <p:ph type="dt" sz="half" idx="10"/>
          </p:nvPr>
        </p:nvSpPr>
        <p:spPr>
          <a:xfrm>
            <a:off x="7010400" y="6553200"/>
            <a:ext cx="1905000" cy="304800"/>
          </a:xfrm>
          <a:prstGeom prst="rect">
            <a:avLst/>
          </a:prstGeom>
        </p:spPr>
        <p:txBody>
          <a:bodyPr/>
          <a:lstStyle>
            <a:lvl1pPr>
              <a:defRPr/>
            </a:lvl1pPr>
          </a:lstStyle>
          <a:p>
            <a:pPr>
              <a:defRPr/>
            </a:pPr>
            <a:endParaRPr lang="en-US">
              <a:solidFill>
                <a:prstClr val="black">
                  <a:tint val="75000"/>
                </a:prstClr>
              </a:solidFill>
            </a:endParaRPr>
          </a:p>
        </p:txBody>
      </p:sp>
      <p:sp>
        <p:nvSpPr>
          <p:cNvPr id="6" name="Footer Placeholder 5"/>
          <p:cNvSpPr>
            <a:spLocks noGrp="1"/>
          </p:cNvSpPr>
          <p:nvPr>
            <p:ph type="ftr" sz="quarter" idx="11"/>
          </p:nvPr>
        </p:nvSpPr>
        <p:spPr>
          <a:xfrm>
            <a:off x="3101975" y="6605588"/>
            <a:ext cx="2895600" cy="304800"/>
          </a:xfrm>
        </p:spPr>
        <p:txBody>
          <a:bodyPr/>
          <a:lstStyle>
            <a:lvl1pPr>
              <a:defRPr/>
            </a:lvl1pPr>
          </a:lstStyle>
          <a:p>
            <a:pPr>
              <a:defRPr/>
            </a:pPr>
            <a:r>
              <a:rPr lang="en-US">
                <a:solidFill>
                  <a:prstClr val="black">
                    <a:tint val="75000"/>
                  </a:prstClr>
                </a:solidFill>
              </a:rPr>
              <a:t>ACTFL - Laura Terrill</a:t>
            </a:r>
          </a:p>
        </p:txBody>
      </p:sp>
      <p:sp>
        <p:nvSpPr>
          <p:cNvPr id="7" name="Slide Number Placeholder 6"/>
          <p:cNvSpPr>
            <a:spLocks noGrp="1"/>
          </p:cNvSpPr>
          <p:nvPr>
            <p:ph type="sldNum" sz="quarter" idx="12"/>
          </p:nvPr>
        </p:nvSpPr>
        <p:spPr>
          <a:xfrm>
            <a:off x="84138" y="5946775"/>
            <a:ext cx="587375" cy="885825"/>
          </a:xfrm>
          <a:prstGeom prst="rect">
            <a:avLst/>
          </a:prstGeom>
        </p:spPr>
        <p:txBody>
          <a:bodyPr/>
          <a:lstStyle>
            <a:lvl1pPr>
              <a:defRPr/>
            </a:lvl1pPr>
          </a:lstStyle>
          <a:p>
            <a:pPr>
              <a:defRPr/>
            </a:pPr>
            <a:fld id="{5FF811C5-25EF-6C44-958A-B5B36092059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0320729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a:xfrm>
            <a:off x="457200" y="6356350"/>
            <a:ext cx="2133600" cy="365125"/>
          </a:xfrm>
          <a:prstGeom prst="rect">
            <a:avLst/>
          </a:prstGeom>
        </p:spPr>
        <p:txBody>
          <a:bodyPr/>
          <a:lstStyle>
            <a:lvl1pPr>
              <a:defRPr/>
            </a:lvl1pPr>
          </a:lstStyle>
          <a:p>
            <a:pPr>
              <a:defRPr/>
            </a:pPr>
            <a:endParaRPr lang="en-US">
              <a:solidFill>
                <a:prstClr val="black">
                  <a:tint val="75000"/>
                </a:prstClr>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Rectangle 6"/>
          <p:cNvSpPr>
            <a:spLocks noGrp="1" noChangeArrowheads="1"/>
          </p:cNvSpPr>
          <p:nvPr>
            <p:ph type="sldNum" sz="quarter" idx="12"/>
          </p:nvPr>
        </p:nvSpPr>
        <p:spPr>
          <a:xfrm>
            <a:off x="6553200" y="6356350"/>
            <a:ext cx="2133600" cy="365125"/>
          </a:xfrm>
          <a:prstGeom prst="rect">
            <a:avLst/>
          </a:prstGeom>
        </p:spPr>
        <p:txBody>
          <a:bodyPr/>
          <a:lstStyle>
            <a:lvl1pPr>
              <a:defRPr/>
            </a:lvl1pPr>
          </a:lstStyle>
          <a:p>
            <a:pPr>
              <a:defRPr/>
            </a:pPr>
            <a:fld id="{E137408F-95A2-4714-91AA-D3823034592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526689807"/>
      </p:ext>
    </p:extLst>
  </p:cSld>
  <p:clrMapOvr>
    <a:masterClrMapping/>
  </p:clrMapOvr>
  <p:transition spd="med">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85800" y="6248400"/>
            <a:ext cx="1905000" cy="457200"/>
          </a:xfrm>
        </p:spPr>
        <p:txBody>
          <a:bodyPr/>
          <a:lstStyle>
            <a:lvl1pPr>
              <a:defRPr/>
            </a:lvl1pPr>
          </a:lstStyle>
          <a:p>
            <a:pPr>
              <a:defRPr/>
            </a:pPr>
            <a:endParaRPr lang="en-US">
              <a:solidFill>
                <a:prstClr val="black">
                  <a:tint val="75000"/>
                </a:prstClr>
              </a:solidFill>
            </a:endParaRPr>
          </a:p>
        </p:txBody>
      </p:sp>
      <p:sp>
        <p:nvSpPr>
          <p:cNvPr id="6" name="Footer Placeholder 5"/>
          <p:cNvSpPr>
            <a:spLocks noGrp="1"/>
          </p:cNvSpPr>
          <p:nvPr>
            <p:ph type="ftr" sz="quarter" idx="11"/>
          </p:nvPr>
        </p:nvSpPr>
        <p:spPr>
          <a:xfrm>
            <a:off x="0" y="76200"/>
            <a:ext cx="2895600" cy="457200"/>
          </a:xfrm>
        </p:spPr>
        <p:txBody>
          <a:bodyPr/>
          <a:lstStyle>
            <a:lvl1pPr>
              <a:defRPr/>
            </a:lvl1pPr>
          </a:lstStyle>
          <a:p>
            <a:pPr>
              <a:defRPr/>
            </a:pPr>
            <a:r>
              <a:rPr lang="en-US">
                <a:solidFill>
                  <a:prstClr val="black">
                    <a:tint val="75000"/>
                  </a:prstClr>
                </a:solidFill>
              </a:rPr>
              <a:t>Laura Terrill</a:t>
            </a:r>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pPr>
              <a:defRPr/>
            </a:pPr>
            <a:fld id="{DE31C25F-F36E-BA47-A8D9-7997D3CD679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825205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ACTFL - Laura Terrill</a:t>
            </a:r>
          </a:p>
        </p:txBody>
      </p:sp>
      <p:sp>
        <p:nvSpPr>
          <p:cNvPr id="6" name="Slide Number Placeholder 5"/>
          <p:cNvSpPr>
            <a:spLocks noGrp="1"/>
          </p:cNvSpPr>
          <p:nvPr>
            <p:ph type="sldNum" sz="quarter" idx="12"/>
          </p:nvPr>
        </p:nvSpPr>
        <p:spPr/>
        <p:txBody>
          <a:bodyPr/>
          <a:lstStyle/>
          <a:p>
            <a:fld id="{79D92876-8FFA-4B7B-A2CF-067303505EE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9387751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219075" y="227013"/>
            <a:ext cx="7477125"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63525" y="1598613"/>
            <a:ext cx="7386638"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3525" y="3922713"/>
            <a:ext cx="7386638" cy="2173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b="1"/>
            </a:lvl1pPr>
          </a:lstStyle>
          <a:p>
            <a:pPr>
              <a:defRPr/>
            </a:pPr>
            <a:endParaRPr lang="en-US">
              <a:solidFill>
                <a:prstClr val="black">
                  <a:tint val="75000"/>
                </a:prstClr>
              </a:solidFill>
            </a:endParaRPr>
          </a:p>
        </p:txBody>
      </p:sp>
      <p:sp>
        <p:nvSpPr>
          <p:cNvPr id="6" name="Footer Placeholder 5"/>
          <p:cNvSpPr>
            <a:spLocks noGrp="1"/>
          </p:cNvSpPr>
          <p:nvPr>
            <p:ph type="ftr" sz="quarter" idx="11"/>
          </p:nvPr>
        </p:nvSpPr>
        <p:spPr/>
        <p:txBody>
          <a:bodyPr/>
          <a:lstStyle>
            <a:lvl1pPr>
              <a:defRPr b="1"/>
            </a:lvl1p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lvl1pPr>
              <a:defRPr b="1"/>
            </a:lvl1pPr>
          </a:lstStyle>
          <a:p>
            <a:pPr>
              <a:defRPr/>
            </a:pPr>
            <a:fld id="{DD1A9B48-B2E2-4B0C-A792-A4DA9754ACC3}" type="slidenum">
              <a:rPr lang="en-US">
                <a:solidFill>
                  <a:prstClr val="black">
                    <a:tint val="75000"/>
                  </a:prstClr>
                </a:solidFill>
              </a:rPr>
              <a:pPr>
                <a:defRPr/>
              </a:pPr>
              <a:t>‹#›</a:t>
            </a:fld>
            <a:endParaRPr lang="en-US">
              <a:solidFill>
                <a:prstClr val="black">
                  <a:tint val="75000"/>
                </a:prstClr>
              </a:solidFill>
              <a:latin typeface="Arial" charset="0"/>
            </a:endParaRPr>
          </a:p>
        </p:txBody>
      </p:sp>
    </p:spTree>
    <p:extLst>
      <p:ext uri="{BB962C8B-B14F-4D97-AF65-F5344CB8AC3E}">
        <p14:creationId xmlns:p14="http://schemas.microsoft.com/office/powerpoint/2010/main" val="14761701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a:solidFill>
                  <a:prstClr val="black">
                    <a:tint val="75000"/>
                  </a:prstClr>
                </a:solidFill>
              </a:rPr>
              <a:t>ACTFL - Laura Terrill</a:t>
            </a:r>
          </a:p>
        </p:txBody>
      </p:sp>
      <p:sp>
        <p:nvSpPr>
          <p:cNvPr id="7" name="Slide Number Placeholder 6"/>
          <p:cNvSpPr>
            <a:spLocks noGrp="1"/>
          </p:cNvSpPr>
          <p:nvPr>
            <p:ph type="sldNum" sz="quarter" idx="12"/>
          </p:nvPr>
        </p:nvSpPr>
        <p:spPr/>
        <p:txBody>
          <a:bodyPr/>
          <a:lstStyle/>
          <a:p>
            <a:fld id="{79D92876-8FFA-4B7B-A2CF-067303505EE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47832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a:solidFill>
                  <a:prstClr val="black">
                    <a:tint val="75000"/>
                  </a:prstClr>
                </a:solidFill>
              </a:rPr>
              <a:t>ACTFL - Laura Terrill</a:t>
            </a:r>
          </a:p>
        </p:txBody>
      </p:sp>
      <p:sp>
        <p:nvSpPr>
          <p:cNvPr id="9" name="Slide Number Placeholder 8"/>
          <p:cNvSpPr>
            <a:spLocks noGrp="1"/>
          </p:cNvSpPr>
          <p:nvPr>
            <p:ph type="sldNum" sz="quarter" idx="12"/>
          </p:nvPr>
        </p:nvSpPr>
        <p:spPr/>
        <p:txBody>
          <a:bodyPr/>
          <a:lstStyle/>
          <a:p>
            <a:fld id="{79D92876-8FFA-4B7B-A2CF-067303505EE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67321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a:solidFill>
                  <a:prstClr val="black">
                    <a:tint val="75000"/>
                  </a:prstClr>
                </a:solidFill>
              </a:rPr>
              <a:t>ACTFL - Laura Terrill</a:t>
            </a:r>
          </a:p>
        </p:txBody>
      </p:sp>
      <p:sp>
        <p:nvSpPr>
          <p:cNvPr id="5" name="Slide Number Placeholder 4"/>
          <p:cNvSpPr>
            <a:spLocks noGrp="1"/>
          </p:cNvSpPr>
          <p:nvPr>
            <p:ph type="sldNum" sz="quarter" idx="12"/>
          </p:nvPr>
        </p:nvSpPr>
        <p:spPr/>
        <p:txBody>
          <a:bodyPr/>
          <a:lstStyle/>
          <a:p>
            <a:fld id="{79D92876-8FFA-4B7B-A2CF-067303505EE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891241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a:solidFill>
                  <a:prstClr val="black">
                    <a:tint val="75000"/>
                  </a:prstClr>
                </a:solidFill>
              </a:rPr>
              <a:t>ACTFL - Laura Terrill</a:t>
            </a:r>
          </a:p>
        </p:txBody>
      </p:sp>
      <p:sp>
        <p:nvSpPr>
          <p:cNvPr id="4" name="Slide Number Placeholder 3"/>
          <p:cNvSpPr>
            <a:spLocks noGrp="1"/>
          </p:cNvSpPr>
          <p:nvPr>
            <p:ph type="sldNum" sz="quarter" idx="12"/>
          </p:nvPr>
        </p:nvSpPr>
        <p:spPr/>
        <p:txBody>
          <a:bodyPr/>
          <a:lstStyle/>
          <a:p>
            <a:fld id="{79D92876-8FFA-4B7B-A2CF-067303505EE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955763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a:solidFill>
                  <a:prstClr val="black">
                    <a:tint val="75000"/>
                  </a:prstClr>
                </a:solidFill>
              </a:rPr>
              <a:t>ACTFL - Laura Terrill</a:t>
            </a:r>
          </a:p>
        </p:txBody>
      </p:sp>
      <p:sp>
        <p:nvSpPr>
          <p:cNvPr id="7" name="Slide Number Placeholder 6"/>
          <p:cNvSpPr>
            <a:spLocks noGrp="1"/>
          </p:cNvSpPr>
          <p:nvPr>
            <p:ph type="sldNum" sz="quarter" idx="12"/>
          </p:nvPr>
        </p:nvSpPr>
        <p:spPr/>
        <p:txBody>
          <a:bodyPr/>
          <a:lstStyle/>
          <a:p>
            <a:fld id="{79D92876-8FFA-4B7B-A2CF-067303505EE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72982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a:solidFill>
                  <a:prstClr val="black">
                    <a:tint val="75000"/>
                  </a:prstClr>
                </a:solidFill>
              </a:rPr>
              <a:t>ACTFL - Laura Terrill</a:t>
            </a:r>
          </a:p>
        </p:txBody>
      </p:sp>
      <p:sp>
        <p:nvSpPr>
          <p:cNvPr id="7" name="Slide Number Placeholder 6"/>
          <p:cNvSpPr>
            <a:spLocks noGrp="1"/>
          </p:cNvSpPr>
          <p:nvPr>
            <p:ph type="sldNum" sz="quarter" idx="12"/>
          </p:nvPr>
        </p:nvSpPr>
        <p:spPr/>
        <p:txBody>
          <a:bodyPr/>
          <a:lstStyle/>
          <a:p>
            <a:fld id="{79D92876-8FFA-4B7B-A2CF-067303505EE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846692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image" Target="../media/image1.jpeg"/><Relationship Id="rId2" Type="http://schemas.openxmlformats.org/officeDocument/2006/relationships/slideLayout" Target="../slideLayouts/slideLayout17.xml"/><Relationship Id="rId16" Type="http://schemas.openxmlformats.org/officeDocument/2006/relationships/theme" Target="../theme/theme2.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a:solidFill>
                  <a:prstClr val="black">
                    <a:tint val="75000"/>
                  </a:prstClr>
                </a:solidFill>
              </a:rPr>
              <a:t>ACTFL - Laura Terrill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79D92876-8FFA-4B7B-A2CF-067303505EE6}" type="slidenum">
              <a:rPr lang="en-US" smtClean="0">
                <a:solidFill>
                  <a:prstClr val="black">
                    <a:tint val="75000"/>
                  </a:prstClr>
                </a:solidFill>
              </a:rPr>
              <a:pPr defTabSz="457200"/>
              <a:t>‹#›</a:t>
            </a:fld>
            <a:endParaRPr lang="en-US">
              <a:solidFill>
                <a:prstClr val="black">
                  <a:tint val="75000"/>
                </a:prstClr>
              </a:solidFill>
            </a:endParaRPr>
          </a:p>
        </p:txBody>
      </p:sp>
    </p:spTree>
    <p:extLst>
      <p:ext uri="{BB962C8B-B14F-4D97-AF65-F5344CB8AC3E}">
        <p14:creationId xmlns:p14="http://schemas.microsoft.com/office/powerpoint/2010/main" val="723545626"/>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a:solidFill>
                  <a:prstClr val="black">
                    <a:tint val="75000"/>
                  </a:prstClr>
                </a:solidFill>
              </a:rPr>
              <a:t>ACTFL - Laura Terrill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79D92876-8FFA-4B7B-A2CF-067303505EE6}" type="slidenum">
              <a:rPr lang="en-US" smtClean="0">
                <a:solidFill>
                  <a:prstClr val="black">
                    <a:tint val="75000"/>
                  </a:prstClr>
                </a:solidFill>
              </a:rPr>
              <a:pPr defTabSz="457200"/>
              <a:t>‹#›</a:t>
            </a:fld>
            <a:endParaRPr lang="en-US">
              <a:solidFill>
                <a:prstClr val="black">
                  <a:tint val="75000"/>
                </a:prstClr>
              </a:solidFill>
            </a:endParaRPr>
          </a:p>
        </p:txBody>
      </p:sp>
    </p:spTree>
    <p:extLst>
      <p:ext uri="{BB962C8B-B14F-4D97-AF65-F5344CB8AC3E}">
        <p14:creationId xmlns:p14="http://schemas.microsoft.com/office/powerpoint/2010/main" val="180310953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3.xml"/><Relationship Id="rId1" Type="http://schemas.openxmlformats.org/officeDocument/2006/relationships/vmlDrawing" Target="../drawings/vmlDrawing1.vml"/><Relationship Id="rId4" Type="http://schemas.openxmlformats.org/officeDocument/2006/relationships/image" Target="../media/image15.e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3.xml"/><Relationship Id="rId1" Type="http://schemas.openxmlformats.org/officeDocument/2006/relationships/vmlDrawing" Target="../drawings/vmlDrawing2.vml"/><Relationship Id="rId4" Type="http://schemas.openxmlformats.org/officeDocument/2006/relationships/image" Target="../media/image16.emf"/></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google.com/url?sa=i&amp;rct=j&amp;q=&amp;esrc=s&amp;frm=1&amp;source=images&amp;cd=&amp;cad=rja&amp;docid=2C6aOdToS5LcbM&amp;tbnid=Q4TNqOfz8C2Y8M:&amp;ved=0CAUQjRw&amp;url=http://www.cc-creonnais.fr/actualites/821-nouveau-programme-des-vacances-de-printemps-du-secteur-ados-de-l-association-loisirs-jeunes-en-creonnais/&amp;ei=L9JBUfnnMYisyAGO4oGYDQ&amp;bvm=bv.43287494,d.aWc&amp;psig=AFQjCNHUgKNyWKpsCJXbeScuSGTcyMwX_w&amp;ust=1363354263344071" TargetMode="Externa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 Id="rId9" Type="http://schemas.openxmlformats.org/officeDocument/2006/relationships/image" Target="../media/image1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47800"/>
            <a:ext cx="8229600" cy="4648200"/>
          </a:xfrm>
        </p:spPr>
        <p:txBody>
          <a:bodyPr>
            <a:normAutofit/>
          </a:bodyPr>
          <a:lstStyle/>
          <a:p>
            <a:r>
              <a:rPr lang="en-US" dirty="0" smtClean="0"/>
              <a:t> </a:t>
            </a:r>
            <a:r>
              <a:rPr lang="en-US" sz="3800" dirty="0" smtClean="0">
                <a:solidFill>
                  <a:srgbClr val="0051F2"/>
                </a:solidFill>
              </a:rPr>
              <a:t>Setting and Assessing</a:t>
            </a:r>
            <a:br>
              <a:rPr lang="en-US" sz="3800" dirty="0" smtClean="0">
                <a:solidFill>
                  <a:srgbClr val="0051F2"/>
                </a:solidFill>
              </a:rPr>
            </a:br>
            <a:r>
              <a:rPr lang="en-US" sz="3800" dirty="0" smtClean="0">
                <a:solidFill>
                  <a:srgbClr val="0051F2"/>
                </a:solidFill>
              </a:rPr>
              <a:t>Performance Targets</a:t>
            </a:r>
            <a:r>
              <a:rPr lang="en-US" dirty="0" smtClean="0"/>
              <a:t/>
            </a:r>
            <a:br>
              <a:rPr lang="en-US" dirty="0" smtClean="0"/>
            </a:br>
            <a:r>
              <a:rPr lang="en-US" sz="1400" dirty="0" smtClean="0"/>
              <a:t>   </a:t>
            </a:r>
            <a:r>
              <a:rPr lang="en-US" dirty="0" smtClean="0"/>
              <a:t>Donna </a:t>
            </a:r>
            <a:r>
              <a:rPr lang="en-US" dirty="0" err="1" smtClean="0"/>
              <a:t>Clementi</a:t>
            </a:r>
            <a:r>
              <a:rPr lang="en-US" sz="3600" dirty="0" smtClean="0"/>
              <a:t/>
            </a:r>
            <a:br>
              <a:rPr lang="en-US" sz="3600" dirty="0" smtClean="0"/>
            </a:br>
            <a:r>
              <a:rPr lang="en-US" sz="2800" dirty="0" smtClean="0"/>
              <a:t>ACTFL</a:t>
            </a:r>
            <a:r>
              <a:rPr lang="en-US" dirty="0" smtClean="0"/>
              <a:t/>
            </a:r>
            <a:br>
              <a:rPr lang="en-US" dirty="0" smtClean="0"/>
            </a:br>
            <a:endParaRPr lang="en-US" dirty="0"/>
          </a:p>
        </p:txBody>
      </p:sp>
      <p:pic>
        <p:nvPicPr>
          <p:cNvPr id="3" name="Picture 4" descr="kids on computer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3810000"/>
            <a:ext cx="3086100" cy="2061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6" descr="Four boys reading.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30837" y="160130"/>
            <a:ext cx="3140075"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kids_talking.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810250" y="4343400"/>
            <a:ext cx="3105150" cy="2074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1279940"/>
            <a:ext cx="2384426" cy="2377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381000" y="5943600"/>
            <a:ext cx="5105400" cy="461665"/>
          </a:xfrm>
          <a:prstGeom prst="rect">
            <a:avLst/>
          </a:prstGeom>
          <a:noFill/>
        </p:spPr>
        <p:txBody>
          <a:bodyPr wrap="square" rtlCol="0">
            <a:spAutoFit/>
          </a:bodyPr>
          <a:lstStyle/>
          <a:p>
            <a:r>
              <a:rPr lang="en-US" sz="2400" b="1" dirty="0"/>
              <a:t>a</a:t>
            </a:r>
            <a:r>
              <a:rPr lang="en-US" sz="2400" b="1" dirty="0" smtClean="0"/>
              <a:t>ctflregionalworkshop.wikispaces.com</a:t>
            </a:r>
            <a:endParaRPr lang="en-US" sz="2400" b="1" dirty="0"/>
          </a:p>
        </p:txBody>
      </p:sp>
    </p:spTree>
    <p:extLst>
      <p:ext uri="{BB962C8B-B14F-4D97-AF65-F5344CB8AC3E}">
        <p14:creationId xmlns:p14="http://schemas.microsoft.com/office/powerpoint/2010/main" val="19297234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6178" name="Text Box 2"/>
          <p:cNvSpPr txBox="1">
            <a:spLocks noChangeArrowheads="1"/>
          </p:cNvSpPr>
          <p:nvPr/>
        </p:nvSpPr>
        <p:spPr bwMode="auto">
          <a:xfrm>
            <a:off x="838200" y="1189038"/>
            <a:ext cx="7468342" cy="4524315"/>
          </a:xfrm>
          <a:prstGeom prst="rect">
            <a:avLst/>
          </a:prstGeom>
          <a:noFill/>
          <a:ln w="9525">
            <a:noFill/>
            <a:miter lim="800000"/>
            <a:headEnd/>
            <a:tailEnd/>
          </a:ln>
        </p:spPr>
        <p:txBody>
          <a:bodyPr wrap="square">
            <a:prstTxWarp prst="textNoShape">
              <a:avLst/>
            </a:prstTxWarp>
            <a:spAutoFit/>
          </a:bodyPr>
          <a:lstStyle/>
          <a:p>
            <a:r>
              <a:rPr lang="en-US" sz="3200"/>
              <a:t>“To begin with the end in mind means to start with a clear understanding of your destination. It means to know where you are going so that you better understand where you are now so that the steps you take are always in the right direction.” </a:t>
            </a:r>
          </a:p>
          <a:p>
            <a:endParaRPr lang="en-US" sz="3200"/>
          </a:p>
          <a:p>
            <a:r>
              <a:rPr lang="en-US" sz="3200"/>
              <a:t>Stephen Covey</a:t>
            </a:r>
          </a:p>
        </p:txBody>
      </p:sp>
      <p:pic>
        <p:nvPicPr>
          <p:cNvPr id="1586179" name="Picture 3" descr="goal3"/>
          <p:cNvPicPr>
            <a:picLocks noChangeAspect="1" noChangeArrowheads="1"/>
          </p:cNvPicPr>
          <p:nvPr/>
        </p:nvPicPr>
        <p:blipFill>
          <a:blip r:embed="rId3"/>
          <a:srcRect/>
          <a:stretch>
            <a:fillRect/>
          </a:stretch>
        </p:blipFill>
        <p:spPr bwMode="auto">
          <a:xfrm>
            <a:off x="5105400" y="4160838"/>
            <a:ext cx="3602038" cy="2239962"/>
          </a:xfrm>
          <a:prstGeom prst="rect">
            <a:avLst/>
          </a:prstGeom>
          <a:noFill/>
        </p:spPr>
      </p:pic>
    </p:spTree>
    <p:extLst>
      <p:ext uri="{BB962C8B-B14F-4D97-AF65-F5344CB8AC3E}">
        <p14:creationId xmlns:p14="http://schemas.microsoft.com/office/powerpoint/2010/main" val="509213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5960" y="1173957"/>
            <a:ext cx="5943600" cy="731838"/>
          </a:xfrm>
        </p:spPr>
        <p:txBody>
          <a:bodyPr>
            <a:normAutofit/>
          </a:bodyPr>
          <a:lstStyle/>
          <a:p>
            <a:r>
              <a:rPr lang="en-US" sz="3200" dirty="0" smtClean="0"/>
              <a:t>Performance Descriptors 2012</a:t>
            </a:r>
            <a:endParaRPr lang="en-US" sz="3200" dirty="0"/>
          </a:p>
        </p:txBody>
      </p:sp>
      <p:sp>
        <p:nvSpPr>
          <p:cNvPr id="4" name="TextBox 3"/>
          <p:cNvSpPr txBox="1"/>
          <p:nvPr/>
        </p:nvSpPr>
        <p:spPr>
          <a:xfrm>
            <a:off x="381000" y="2075795"/>
            <a:ext cx="4800600" cy="4401205"/>
          </a:xfrm>
          <a:prstGeom prst="rect">
            <a:avLst/>
          </a:prstGeom>
          <a:noFill/>
        </p:spPr>
        <p:txBody>
          <a:bodyPr wrap="square" rtlCol="0">
            <a:spAutoFit/>
          </a:bodyPr>
          <a:lstStyle/>
          <a:p>
            <a:pPr defTabSz="457200"/>
            <a:r>
              <a:rPr lang="en-US" sz="2000" b="1" dirty="0">
                <a:solidFill>
                  <a:prstClr val="black"/>
                </a:solidFill>
              </a:rPr>
              <a:t>WHAT:  </a:t>
            </a:r>
            <a:r>
              <a:rPr lang="en-US" sz="2000" b="1" i="1" dirty="0">
                <a:solidFill>
                  <a:prstClr val="black"/>
                </a:solidFill>
              </a:rPr>
              <a:t>Standards for Learning Languages </a:t>
            </a:r>
          </a:p>
          <a:p>
            <a:pPr marL="285750" indent="-285750" defTabSz="457200">
              <a:buFont typeface="Arial" pitchFamily="34" charset="0"/>
              <a:buChar char="•"/>
            </a:pPr>
            <a:r>
              <a:rPr lang="en-US" sz="2000" b="1" dirty="0">
                <a:solidFill>
                  <a:prstClr val="black"/>
                </a:solidFill>
              </a:rPr>
              <a:t>Five Cs</a:t>
            </a:r>
          </a:p>
          <a:p>
            <a:pPr marL="285750" indent="-285750" defTabSz="457200">
              <a:buFont typeface="Arial" pitchFamily="34" charset="0"/>
              <a:buChar char="•"/>
            </a:pPr>
            <a:r>
              <a:rPr lang="en-US" sz="2000" b="1" dirty="0">
                <a:solidFill>
                  <a:prstClr val="black"/>
                </a:solidFill>
              </a:rPr>
              <a:t>Three Modes of Communication</a:t>
            </a:r>
          </a:p>
          <a:p>
            <a:pPr marL="285750" indent="-285750" defTabSz="457200">
              <a:buFont typeface="Arial" pitchFamily="34" charset="0"/>
              <a:buChar char="•"/>
            </a:pPr>
            <a:endParaRPr lang="en-US" sz="2000" b="1" dirty="0">
              <a:solidFill>
                <a:prstClr val="black"/>
              </a:solidFill>
            </a:endParaRPr>
          </a:p>
          <a:p>
            <a:pPr defTabSz="457200"/>
            <a:r>
              <a:rPr lang="en-US" sz="2000" b="1" dirty="0">
                <a:solidFill>
                  <a:prstClr val="black"/>
                </a:solidFill>
              </a:rPr>
              <a:t>HOW WELL:</a:t>
            </a:r>
          </a:p>
          <a:p>
            <a:pPr marL="285750" indent="-285750" defTabSz="457200">
              <a:buFont typeface="Arial" pitchFamily="34" charset="0"/>
              <a:buChar char="•"/>
            </a:pPr>
            <a:r>
              <a:rPr lang="en-US" sz="2000" b="1" dirty="0">
                <a:solidFill>
                  <a:prstClr val="black"/>
                </a:solidFill>
              </a:rPr>
              <a:t>2012 </a:t>
            </a:r>
            <a:r>
              <a:rPr lang="en-US" sz="2000" b="1" i="1" dirty="0">
                <a:solidFill>
                  <a:prstClr val="black"/>
                </a:solidFill>
              </a:rPr>
              <a:t>Performance Descriptors for Language Learners</a:t>
            </a:r>
          </a:p>
          <a:p>
            <a:pPr marL="285750" indent="-285750" defTabSz="457200">
              <a:buFont typeface="Arial" pitchFamily="34" charset="0"/>
              <a:buChar char="•"/>
            </a:pPr>
            <a:r>
              <a:rPr lang="en-US" sz="2000" b="1" dirty="0">
                <a:solidFill>
                  <a:prstClr val="black"/>
                </a:solidFill>
              </a:rPr>
              <a:t>Update and revision of 1998 </a:t>
            </a:r>
            <a:r>
              <a:rPr lang="en-US" sz="2000" b="1" i="1" dirty="0">
                <a:solidFill>
                  <a:prstClr val="black"/>
                </a:solidFill>
              </a:rPr>
              <a:t>Performance Guidelines for K-12 Learners</a:t>
            </a:r>
          </a:p>
          <a:p>
            <a:pPr marL="285750" indent="-285750" defTabSz="457200">
              <a:buFont typeface="Arial" pitchFamily="34" charset="0"/>
              <a:buChar char="•"/>
            </a:pPr>
            <a:endParaRPr lang="en-US" sz="2000" b="1" i="1" dirty="0">
              <a:solidFill>
                <a:prstClr val="black"/>
              </a:solidFill>
            </a:endParaRPr>
          </a:p>
          <a:p>
            <a:pPr defTabSz="457200"/>
            <a:endParaRPr lang="en-US" sz="2000" b="1" i="1" dirty="0">
              <a:solidFill>
                <a:prstClr val="black"/>
              </a:solidFill>
            </a:endParaRPr>
          </a:p>
          <a:p>
            <a:pPr marL="285750" indent="-285750" defTabSz="457200">
              <a:buFont typeface="Arial" pitchFamily="34" charset="0"/>
              <a:buChar char="•"/>
            </a:pPr>
            <a:endParaRPr lang="en-US" sz="2000" b="1" dirty="0">
              <a:solidFill>
                <a:prstClr val="black"/>
              </a:solidFill>
            </a:endParaRPr>
          </a:p>
          <a:p>
            <a:pPr defTabSz="457200"/>
            <a:endParaRPr lang="en-US" sz="2000" dirty="0">
              <a:solidFill>
                <a:prstClr val="black"/>
              </a:solidFill>
            </a:endParaRPr>
          </a:p>
        </p:txBody>
      </p:sp>
      <p:sp>
        <p:nvSpPr>
          <p:cNvPr id="5" name="TextBox 4"/>
          <p:cNvSpPr txBox="1"/>
          <p:nvPr/>
        </p:nvSpPr>
        <p:spPr>
          <a:xfrm>
            <a:off x="1524000" y="6336268"/>
            <a:ext cx="5943600" cy="445532"/>
          </a:xfrm>
          <a:prstGeom prst="rect">
            <a:avLst/>
          </a:prstGeom>
          <a:solidFill>
            <a:schemeClr val="bg1"/>
          </a:solidFill>
        </p:spPr>
        <p:txBody>
          <a:bodyPr wrap="square" rtlCol="0">
            <a:spAutoFit/>
          </a:bodyPr>
          <a:lstStyle/>
          <a:p>
            <a:pPr defTabSz="457200"/>
            <a:endParaRPr lang="en-US" dirty="0">
              <a:solidFill>
                <a:prstClr val="black"/>
              </a:solidFill>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3098254796"/>
              </p:ext>
            </p:extLst>
          </p:nvPr>
        </p:nvGraphicFramePr>
        <p:xfrm>
          <a:off x="5361408" y="1905795"/>
          <a:ext cx="3316236" cy="4291466"/>
        </p:xfrm>
        <a:graphic>
          <a:graphicData uri="http://schemas.openxmlformats.org/presentationml/2006/ole">
            <mc:AlternateContent xmlns:mc="http://schemas.openxmlformats.org/markup-compatibility/2006">
              <mc:Choice xmlns:v="urn:schemas-microsoft-com:vml" Requires="v">
                <p:oleObj spid="_x0000_s1077" name="Acrobat Document" r:id="rId3" imgW="4663386" imgH="6035040" progId="AcroExch.Document.7">
                  <p:embed/>
                </p:oleObj>
              </mc:Choice>
              <mc:Fallback>
                <p:oleObj name="Acrobat Document" r:id="rId3" imgW="4663386" imgH="6035040" progId="AcroExch.Document.7">
                  <p:embed/>
                  <p:pic>
                    <p:nvPicPr>
                      <p:cNvPr id="0" name=""/>
                      <p:cNvPicPr/>
                      <p:nvPr/>
                    </p:nvPicPr>
                    <p:blipFill>
                      <a:blip r:embed="rId4"/>
                      <a:stretch>
                        <a:fillRect/>
                      </a:stretch>
                    </p:blipFill>
                    <p:spPr>
                      <a:xfrm>
                        <a:off x="5361408" y="1905795"/>
                        <a:ext cx="3316236" cy="4291466"/>
                      </a:xfrm>
                      <a:prstGeom prst="rect">
                        <a:avLst/>
                      </a:prstGeom>
                      <a:ln w="76200">
                        <a:solidFill>
                          <a:schemeClr val="accent1"/>
                        </a:solidFill>
                      </a:ln>
                    </p:spPr>
                  </p:pic>
                </p:oleObj>
              </mc:Fallback>
            </mc:AlternateContent>
          </a:graphicData>
        </a:graphic>
      </p:graphicFrame>
    </p:spTree>
    <p:extLst>
      <p:ext uri="{BB962C8B-B14F-4D97-AF65-F5344CB8AC3E}">
        <p14:creationId xmlns:p14="http://schemas.microsoft.com/office/powerpoint/2010/main" val="326315271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xEl>
                                              <p:pRg st="4" end="4"/>
                                            </p:txEl>
                                          </p:spTgt>
                                        </p:tgtEl>
                                        <p:attrNameLst>
                                          <p:attrName>style.visibility</p:attrName>
                                        </p:attrNameLst>
                                      </p:cBhvr>
                                      <p:to>
                                        <p:strVal val="visible"/>
                                      </p:to>
                                    </p:set>
                                    <p:animEffect transition="in" filter="fade">
                                      <p:cBhvr>
                                        <p:cTn id="18" dur="500"/>
                                        <p:tgtEl>
                                          <p:spTgt spid="4">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animEffect transition="in" filter="fade">
                                      <p:cBhvr>
                                        <p:cTn id="21" dur="500"/>
                                        <p:tgtEl>
                                          <p:spTgt spid="4">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4">
                                            <p:txEl>
                                              <p:pRg st="6" end="6"/>
                                            </p:txEl>
                                          </p:spTgt>
                                        </p:tgtEl>
                                        <p:attrNameLst>
                                          <p:attrName>style.visibility</p:attrName>
                                        </p:attrNameLst>
                                      </p:cBhvr>
                                      <p:to>
                                        <p:strVal val="visible"/>
                                      </p:to>
                                    </p:set>
                                    <p:animEffect transition="in" filter="fade">
                                      <p:cBhvr>
                                        <p:cTn id="24"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6498" name="Object 3"/>
          <p:cNvGraphicFramePr>
            <a:graphicFrameLocks noChangeAspect="1"/>
          </p:cNvGraphicFramePr>
          <p:nvPr/>
        </p:nvGraphicFramePr>
        <p:xfrm>
          <a:off x="-4343400" y="-2667000"/>
          <a:ext cx="11893550" cy="7699375"/>
        </p:xfrm>
        <a:graphic>
          <a:graphicData uri="http://schemas.openxmlformats.org/presentationml/2006/ole">
            <mc:AlternateContent xmlns:mc="http://schemas.openxmlformats.org/markup-compatibility/2006">
              <mc:Choice xmlns:v="urn:schemas-microsoft-com:vml" Requires="v">
                <p:oleObj spid="_x0000_s4143" name="Acrobat Document" r:id="rId3" imgW="9326772" imgH="6035040" progId="AcroExch.Document.7">
                  <p:embed/>
                </p:oleObj>
              </mc:Choice>
              <mc:Fallback>
                <p:oleObj name="Acrobat Document" r:id="rId3" imgW="9326772" imgH="6035040" progId="AcroExch.Document.7">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2667000"/>
                        <a:ext cx="11893550" cy="769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6499" name="TextBox 4"/>
          <p:cNvSpPr txBox="1">
            <a:spLocks noChangeArrowheads="1"/>
          </p:cNvSpPr>
          <p:nvPr/>
        </p:nvSpPr>
        <p:spPr bwMode="auto">
          <a:xfrm>
            <a:off x="-152400" y="914400"/>
            <a:ext cx="1676400" cy="5105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500">
                <a:solidFill>
                  <a:srgbClr val="FFFFFF"/>
                </a:solidFill>
                <a:latin typeface="Arial" pitchFamily="34" charset="0"/>
              </a:defRPr>
            </a:lvl1pPr>
            <a:lvl2pPr marL="742950" indent="-285750">
              <a:defRPr sz="2500">
                <a:solidFill>
                  <a:srgbClr val="FFFFFF"/>
                </a:solidFill>
                <a:latin typeface="Arial" pitchFamily="34" charset="0"/>
              </a:defRPr>
            </a:lvl2pPr>
            <a:lvl3pPr marL="1143000" indent="-228600">
              <a:defRPr sz="2500">
                <a:solidFill>
                  <a:srgbClr val="FFFFFF"/>
                </a:solidFill>
                <a:latin typeface="Arial" pitchFamily="34" charset="0"/>
              </a:defRPr>
            </a:lvl3pPr>
            <a:lvl4pPr marL="1600200" indent="-228600">
              <a:defRPr sz="2500">
                <a:solidFill>
                  <a:srgbClr val="FFFFFF"/>
                </a:solidFill>
                <a:latin typeface="Arial" pitchFamily="34" charset="0"/>
              </a:defRPr>
            </a:lvl4pPr>
            <a:lvl5pPr marL="2057400" indent="-228600">
              <a:defRPr sz="2500">
                <a:solidFill>
                  <a:srgbClr val="FFFFFF"/>
                </a:solidFill>
                <a:latin typeface="Arial" pitchFamily="34" charset="0"/>
              </a:defRPr>
            </a:lvl5pPr>
            <a:lvl6pPr marL="2514600" indent="-228600" eaLnBrk="0" fontAlgn="base" hangingPunct="0">
              <a:spcBef>
                <a:spcPct val="0"/>
              </a:spcBef>
              <a:spcAft>
                <a:spcPct val="0"/>
              </a:spcAft>
              <a:defRPr sz="2500">
                <a:solidFill>
                  <a:srgbClr val="FFFFFF"/>
                </a:solidFill>
                <a:latin typeface="Arial" pitchFamily="34" charset="0"/>
              </a:defRPr>
            </a:lvl6pPr>
            <a:lvl7pPr marL="2971800" indent="-228600" eaLnBrk="0" fontAlgn="base" hangingPunct="0">
              <a:spcBef>
                <a:spcPct val="0"/>
              </a:spcBef>
              <a:spcAft>
                <a:spcPct val="0"/>
              </a:spcAft>
              <a:defRPr sz="2500">
                <a:solidFill>
                  <a:srgbClr val="FFFFFF"/>
                </a:solidFill>
                <a:latin typeface="Arial" pitchFamily="34" charset="0"/>
              </a:defRPr>
            </a:lvl7pPr>
            <a:lvl8pPr marL="3429000" indent="-228600" eaLnBrk="0" fontAlgn="base" hangingPunct="0">
              <a:spcBef>
                <a:spcPct val="0"/>
              </a:spcBef>
              <a:spcAft>
                <a:spcPct val="0"/>
              </a:spcAft>
              <a:defRPr sz="2500">
                <a:solidFill>
                  <a:srgbClr val="FFFFFF"/>
                </a:solidFill>
                <a:latin typeface="Arial" pitchFamily="34" charset="0"/>
              </a:defRPr>
            </a:lvl8pPr>
            <a:lvl9pPr marL="3886200" indent="-228600" eaLnBrk="0" fontAlgn="base" hangingPunct="0">
              <a:spcBef>
                <a:spcPct val="0"/>
              </a:spcBef>
              <a:spcAft>
                <a:spcPct val="0"/>
              </a:spcAft>
              <a:defRPr sz="2500">
                <a:solidFill>
                  <a:srgbClr val="FFFFFF"/>
                </a:solidFill>
                <a:latin typeface="Arial" pitchFamily="34" charset="0"/>
              </a:defRPr>
            </a:lvl9pPr>
          </a:lstStyle>
          <a:p>
            <a:pPr eaLnBrk="1" hangingPunct="1"/>
            <a:endParaRPr lang="en-US" sz="1800">
              <a:solidFill>
                <a:srgbClr val="000000"/>
              </a:solidFill>
              <a:latin typeface="Calibri" pitchFamily="34" charset="0"/>
            </a:endParaRPr>
          </a:p>
        </p:txBody>
      </p:sp>
      <p:sp>
        <p:nvSpPr>
          <p:cNvPr id="106500" name="Title 1"/>
          <p:cNvSpPr>
            <a:spLocks noGrp="1"/>
          </p:cNvSpPr>
          <p:nvPr>
            <p:ph type="title"/>
          </p:nvPr>
        </p:nvSpPr>
        <p:spPr>
          <a:xfrm>
            <a:off x="0" y="-152400"/>
            <a:ext cx="9144000" cy="1570038"/>
          </a:xfrm>
          <a:solidFill>
            <a:schemeClr val="bg1"/>
          </a:solidFill>
        </p:spPr>
        <p:txBody>
          <a:bodyPr/>
          <a:lstStyle/>
          <a:p>
            <a:pPr eaLnBrk="1" hangingPunct="1"/>
            <a:r>
              <a:rPr lang="en-US" sz="3800" smtClean="0"/>
              <a:t>Performance</a:t>
            </a:r>
          </a:p>
        </p:txBody>
      </p:sp>
      <p:sp>
        <p:nvSpPr>
          <p:cNvPr id="106501" name="TextBox 5"/>
          <p:cNvSpPr txBox="1">
            <a:spLocks noChangeArrowheads="1"/>
          </p:cNvSpPr>
          <p:nvPr/>
        </p:nvSpPr>
        <p:spPr bwMode="auto">
          <a:xfrm>
            <a:off x="1524000" y="6477000"/>
            <a:ext cx="6172200"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500">
                <a:solidFill>
                  <a:srgbClr val="FFFFFF"/>
                </a:solidFill>
                <a:latin typeface="Arial" pitchFamily="34" charset="0"/>
              </a:defRPr>
            </a:lvl1pPr>
            <a:lvl2pPr marL="742950" indent="-285750">
              <a:defRPr sz="2500">
                <a:solidFill>
                  <a:srgbClr val="FFFFFF"/>
                </a:solidFill>
                <a:latin typeface="Arial" pitchFamily="34" charset="0"/>
              </a:defRPr>
            </a:lvl2pPr>
            <a:lvl3pPr marL="1143000" indent="-228600">
              <a:defRPr sz="2500">
                <a:solidFill>
                  <a:srgbClr val="FFFFFF"/>
                </a:solidFill>
                <a:latin typeface="Arial" pitchFamily="34" charset="0"/>
              </a:defRPr>
            </a:lvl3pPr>
            <a:lvl4pPr marL="1600200" indent="-228600">
              <a:defRPr sz="2500">
                <a:solidFill>
                  <a:srgbClr val="FFFFFF"/>
                </a:solidFill>
                <a:latin typeface="Arial" pitchFamily="34" charset="0"/>
              </a:defRPr>
            </a:lvl4pPr>
            <a:lvl5pPr marL="2057400" indent="-228600">
              <a:defRPr sz="2500">
                <a:solidFill>
                  <a:srgbClr val="FFFFFF"/>
                </a:solidFill>
                <a:latin typeface="Arial" pitchFamily="34" charset="0"/>
              </a:defRPr>
            </a:lvl5pPr>
            <a:lvl6pPr marL="2514600" indent="-228600" eaLnBrk="0" fontAlgn="base" hangingPunct="0">
              <a:spcBef>
                <a:spcPct val="0"/>
              </a:spcBef>
              <a:spcAft>
                <a:spcPct val="0"/>
              </a:spcAft>
              <a:defRPr sz="2500">
                <a:solidFill>
                  <a:srgbClr val="FFFFFF"/>
                </a:solidFill>
                <a:latin typeface="Arial" pitchFamily="34" charset="0"/>
              </a:defRPr>
            </a:lvl6pPr>
            <a:lvl7pPr marL="2971800" indent="-228600" eaLnBrk="0" fontAlgn="base" hangingPunct="0">
              <a:spcBef>
                <a:spcPct val="0"/>
              </a:spcBef>
              <a:spcAft>
                <a:spcPct val="0"/>
              </a:spcAft>
              <a:defRPr sz="2500">
                <a:solidFill>
                  <a:srgbClr val="FFFFFF"/>
                </a:solidFill>
                <a:latin typeface="Arial" pitchFamily="34" charset="0"/>
              </a:defRPr>
            </a:lvl7pPr>
            <a:lvl8pPr marL="3429000" indent="-228600" eaLnBrk="0" fontAlgn="base" hangingPunct="0">
              <a:spcBef>
                <a:spcPct val="0"/>
              </a:spcBef>
              <a:spcAft>
                <a:spcPct val="0"/>
              </a:spcAft>
              <a:defRPr sz="2500">
                <a:solidFill>
                  <a:srgbClr val="FFFFFF"/>
                </a:solidFill>
                <a:latin typeface="Arial" pitchFamily="34" charset="0"/>
              </a:defRPr>
            </a:lvl8pPr>
            <a:lvl9pPr marL="3886200" indent="-228600" eaLnBrk="0" fontAlgn="base" hangingPunct="0">
              <a:spcBef>
                <a:spcPct val="0"/>
              </a:spcBef>
              <a:spcAft>
                <a:spcPct val="0"/>
              </a:spcAft>
              <a:defRPr sz="2500">
                <a:solidFill>
                  <a:srgbClr val="FFFFFF"/>
                </a:solidFill>
                <a:latin typeface="Arial" pitchFamily="34" charset="0"/>
              </a:defRPr>
            </a:lvl9pPr>
          </a:lstStyle>
          <a:p>
            <a:pPr eaLnBrk="1" hangingPunct="1"/>
            <a:endParaRPr lang="en-US" sz="1800">
              <a:solidFill>
                <a:srgbClr val="000000"/>
              </a:solidFill>
              <a:latin typeface="Calibri" pitchFamily="34" charset="0"/>
            </a:endParaRPr>
          </a:p>
        </p:txBody>
      </p:sp>
      <p:sp>
        <p:nvSpPr>
          <p:cNvPr id="106502" name="TextBox 6"/>
          <p:cNvSpPr txBox="1">
            <a:spLocks noChangeArrowheads="1"/>
          </p:cNvSpPr>
          <p:nvPr/>
        </p:nvSpPr>
        <p:spPr bwMode="auto">
          <a:xfrm>
            <a:off x="1828800" y="1371600"/>
            <a:ext cx="1143000"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500">
                <a:solidFill>
                  <a:srgbClr val="FFFFFF"/>
                </a:solidFill>
                <a:latin typeface="Arial" pitchFamily="34" charset="0"/>
              </a:defRPr>
            </a:lvl1pPr>
            <a:lvl2pPr marL="742950" indent="-285750">
              <a:defRPr sz="2500">
                <a:solidFill>
                  <a:srgbClr val="FFFFFF"/>
                </a:solidFill>
                <a:latin typeface="Arial" pitchFamily="34" charset="0"/>
              </a:defRPr>
            </a:lvl2pPr>
            <a:lvl3pPr marL="1143000" indent="-228600">
              <a:defRPr sz="2500">
                <a:solidFill>
                  <a:srgbClr val="FFFFFF"/>
                </a:solidFill>
                <a:latin typeface="Arial" pitchFamily="34" charset="0"/>
              </a:defRPr>
            </a:lvl3pPr>
            <a:lvl4pPr marL="1600200" indent="-228600">
              <a:defRPr sz="2500">
                <a:solidFill>
                  <a:srgbClr val="FFFFFF"/>
                </a:solidFill>
                <a:latin typeface="Arial" pitchFamily="34" charset="0"/>
              </a:defRPr>
            </a:lvl4pPr>
            <a:lvl5pPr marL="2057400" indent="-228600">
              <a:defRPr sz="2500">
                <a:solidFill>
                  <a:srgbClr val="FFFFFF"/>
                </a:solidFill>
                <a:latin typeface="Arial" pitchFamily="34" charset="0"/>
              </a:defRPr>
            </a:lvl5pPr>
            <a:lvl6pPr marL="2514600" indent="-228600" eaLnBrk="0" fontAlgn="base" hangingPunct="0">
              <a:spcBef>
                <a:spcPct val="0"/>
              </a:spcBef>
              <a:spcAft>
                <a:spcPct val="0"/>
              </a:spcAft>
              <a:defRPr sz="2500">
                <a:solidFill>
                  <a:srgbClr val="FFFFFF"/>
                </a:solidFill>
                <a:latin typeface="Arial" pitchFamily="34" charset="0"/>
              </a:defRPr>
            </a:lvl6pPr>
            <a:lvl7pPr marL="2971800" indent="-228600" eaLnBrk="0" fontAlgn="base" hangingPunct="0">
              <a:spcBef>
                <a:spcPct val="0"/>
              </a:spcBef>
              <a:spcAft>
                <a:spcPct val="0"/>
              </a:spcAft>
              <a:defRPr sz="2500">
                <a:solidFill>
                  <a:srgbClr val="FFFFFF"/>
                </a:solidFill>
                <a:latin typeface="Arial" pitchFamily="34" charset="0"/>
              </a:defRPr>
            </a:lvl7pPr>
            <a:lvl8pPr marL="3429000" indent="-228600" eaLnBrk="0" fontAlgn="base" hangingPunct="0">
              <a:spcBef>
                <a:spcPct val="0"/>
              </a:spcBef>
              <a:spcAft>
                <a:spcPct val="0"/>
              </a:spcAft>
              <a:defRPr sz="2500">
                <a:solidFill>
                  <a:srgbClr val="FFFFFF"/>
                </a:solidFill>
                <a:latin typeface="Arial" pitchFamily="34" charset="0"/>
              </a:defRPr>
            </a:lvl8pPr>
            <a:lvl9pPr marL="3886200" indent="-228600" eaLnBrk="0" fontAlgn="base" hangingPunct="0">
              <a:spcBef>
                <a:spcPct val="0"/>
              </a:spcBef>
              <a:spcAft>
                <a:spcPct val="0"/>
              </a:spcAft>
              <a:defRPr sz="2500">
                <a:solidFill>
                  <a:srgbClr val="FFFFFF"/>
                </a:solidFill>
                <a:latin typeface="Arial" pitchFamily="34" charset="0"/>
              </a:defRPr>
            </a:lvl9pPr>
          </a:lstStyle>
          <a:p>
            <a:pPr eaLnBrk="1" hangingPunct="1"/>
            <a:endParaRPr lang="en-US" sz="1800">
              <a:solidFill>
                <a:srgbClr val="000000"/>
              </a:solidFill>
              <a:latin typeface="Calibri" pitchFamily="34" charset="0"/>
            </a:endParaRPr>
          </a:p>
        </p:txBody>
      </p:sp>
      <p:sp>
        <p:nvSpPr>
          <p:cNvPr id="106503" name="TextBox 8"/>
          <p:cNvSpPr txBox="1">
            <a:spLocks noChangeArrowheads="1"/>
          </p:cNvSpPr>
          <p:nvPr/>
        </p:nvSpPr>
        <p:spPr bwMode="auto">
          <a:xfrm>
            <a:off x="1371600" y="4572000"/>
            <a:ext cx="7010400"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500">
                <a:solidFill>
                  <a:srgbClr val="FFFFFF"/>
                </a:solidFill>
                <a:latin typeface="Arial" pitchFamily="34" charset="0"/>
              </a:defRPr>
            </a:lvl1pPr>
            <a:lvl2pPr marL="742950" indent="-285750">
              <a:defRPr sz="2500">
                <a:solidFill>
                  <a:srgbClr val="FFFFFF"/>
                </a:solidFill>
                <a:latin typeface="Arial" pitchFamily="34" charset="0"/>
              </a:defRPr>
            </a:lvl2pPr>
            <a:lvl3pPr marL="1143000" indent="-228600">
              <a:defRPr sz="2500">
                <a:solidFill>
                  <a:srgbClr val="FFFFFF"/>
                </a:solidFill>
                <a:latin typeface="Arial" pitchFamily="34" charset="0"/>
              </a:defRPr>
            </a:lvl3pPr>
            <a:lvl4pPr marL="1600200" indent="-228600">
              <a:defRPr sz="2500">
                <a:solidFill>
                  <a:srgbClr val="FFFFFF"/>
                </a:solidFill>
                <a:latin typeface="Arial" pitchFamily="34" charset="0"/>
              </a:defRPr>
            </a:lvl4pPr>
            <a:lvl5pPr marL="2057400" indent="-228600">
              <a:defRPr sz="2500">
                <a:solidFill>
                  <a:srgbClr val="FFFFFF"/>
                </a:solidFill>
                <a:latin typeface="Arial" pitchFamily="34" charset="0"/>
              </a:defRPr>
            </a:lvl5pPr>
            <a:lvl6pPr marL="2514600" indent="-228600" eaLnBrk="0" fontAlgn="base" hangingPunct="0">
              <a:spcBef>
                <a:spcPct val="0"/>
              </a:spcBef>
              <a:spcAft>
                <a:spcPct val="0"/>
              </a:spcAft>
              <a:defRPr sz="2500">
                <a:solidFill>
                  <a:srgbClr val="FFFFFF"/>
                </a:solidFill>
                <a:latin typeface="Arial" pitchFamily="34" charset="0"/>
              </a:defRPr>
            </a:lvl6pPr>
            <a:lvl7pPr marL="2971800" indent="-228600" eaLnBrk="0" fontAlgn="base" hangingPunct="0">
              <a:spcBef>
                <a:spcPct val="0"/>
              </a:spcBef>
              <a:spcAft>
                <a:spcPct val="0"/>
              </a:spcAft>
              <a:defRPr sz="2500">
                <a:solidFill>
                  <a:srgbClr val="FFFFFF"/>
                </a:solidFill>
                <a:latin typeface="Arial" pitchFamily="34" charset="0"/>
              </a:defRPr>
            </a:lvl7pPr>
            <a:lvl8pPr marL="3429000" indent="-228600" eaLnBrk="0" fontAlgn="base" hangingPunct="0">
              <a:spcBef>
                <a:spcPct val="0"/>
              </a:spcBef>
              <a:spcAft>
                <a:spcPct val="0"/>
              </a:spcAft>
              <a:defRPr sz="2500">
                <a:solidFill>
                  <a:srgbClr val="FFFFFF"/>
                </a:solidFill>
                <a:latin typeface="Arial" pitchFamily="34" charset="0"/>
              </a:defRPr>
            </a:lvl8pPr>
            <a:lvl9pPr marL="3886200" indent="-228600" eaLnBrk="0" fontAlgn="base" hangingPunct="0">
              <a:spcBef>
                <a:spcPct val="0"/>
              </a:spcBef>
              <a:spcAft>
                <a:spcPct val="0"/>
              </a:spcAft>
              <a:defRPr sz="2500">
                <a:solidFill>
                  <a:srgbClr val="FFFFFF"/>
                </a:solidFill>
                <a:latin typeface="Arial" pitchFamily="34" charset="0"/>
              </a:defRPr>
            </a:lvl9pPr>
          </a:lstStyle>
          <a:p>
            <a:pPr eaLnBrk="1" hangingPunct="1"/>
            <a:endParaRPr lang="en-US" sz="1800">
              <a:solidFill>
                <a:srgbClr val="000000"/>
              </a:solidFill>
              <a:latin typeface="Calibri" pitchFamily="34" charset="0"/>
            </a:endParaRPr>
          </a:p>
        </p:txBody>
      </p:sp>
      <p:sp>
        <p:nvSpPr>
          <p:cNvPr id="3" name="TextBox 2"/>
          <p:cNvSpPr txBox="1">
            <a:spLocks noChangeArrowheads="1"/>
          </p:cNvSpPr>
          <p:nvPr/>
        </p:nvSpPr>
        <p:spPr bwMode="auto">
          <a:xfrm>
            <a:off x="457200" y="4343400"/>
            <a:ext cx="8458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500">
                <a:solidFill>
                  <a:srgbClr val="FFFFFF"/>
                </a:solidFill>
                <a:latin typeface="Arial" pitchFamily="34" charset="0"/>
              </a:defRPr>
            </a:lvl1pPr>
            <a:lvl2pPr marL="742950" indent="-285750">
              <a:defRPr sz="2500">
                <a:solidFill>
                  <a:srgbClr val="FFFFFF"/>
                </a:solidFill>
                <a:latin typeface="Arial" pitchFamily="34" charset="0"/>
              </a:defRPr>
            </a:lvl2pPr>
            <a:lvl3pPr marL="1143000" indent="-228600">
              <a:defRPr sz="2500">
                <a:solidFill>
                  <a:srgbClr val="FFFFFF"/>
                </a:solidFill>
                <a:latin typeface="Arial" pitchFamily="34" charset="0"/>
              </a:defRPr>
            </a:lvl3pPr>
            <a:lvl4pPr marL="1600200" indent="-228600">
              <a:defRPr sz="2500">
                <a:solidFill>
                  <a:srgbClr val="FFFFFF"/>
                </a:solidFill>
                <a:latin typeface="Arial" pitchFamily="34" charset="0"/>
              </a:defRPr>
            </a:lvl4pPr>
            <a:lvl5pPr marL="2057400" indent="-228600">
              <a:defRPr sz="2500">
                <a:solidFill>
                  <a:srgbClr val="FFFFFF"/>
                </a:solidFill>
                <a:latin typeface="Arial" pitchFamily="34" charset="0"/>
              </a:defRPr>
            </a:lvl5pPr>
            <a:lvl6pPr marL="2514600" indent="-228600" eaLnBrk="0" fontAlgn="base" hangingPunct="0">
              <a:spcBef>
                <a:spcPct val="0"/>
              </a:spcBef>
              <a:spcAft>
                <a:spcPct val="0"/>
              </a:spcAft>
              <a:defRPr sz="2500">
                <a:solidFill>
                  <a:srgbClr val="FFFFFF"/>
                </a:solidFill>
                <a:latin typeface="Arial" pitchFamily="34" charset="0"/>
              </a:defRPr>
            </a:lvl6pPr>
            <a:lvl7pPr marL="2971800" indent="-228600" eaLnBrk="0" fontAlgn="base" hangingPunct="0">
              <a:spcBef>
                <a:spcPct val="0"/>
              </a:spcBef>
              <a:spcAft>
                <a:spcPct val="0"/>
              </a:spcAft>
              <a:defRPr sz="2500">
                <a:solidFill>
                  <a:srgbClr val="FFFFFF"/>
                </a:solidFill>
                <a:latin typeface="Arial" pitchFamily="34" charset="0"/>
              </a:defRPr>
            </a:lvl7pPr>
            <a:lvl8pPr marL="3429000" indent="-228600" eaLnBrk="0" fontAlgn="base" hangingPunct="0">
              <a:spcBef>
                <a:spcPct val="0"/>
              </a:spcBef>
              <a:spcAft>
                <a:spcPct val="0"/>
              </a:spcAft>
              <a:defRPr sz="2500">
                <a:solidFill>
                  <a:srgbClr val="FFFFFF"/>
                </a:solidFill>
                <a:latin typeface="Arial" pitchFamily="34" charset="0"/>
              </a:defRPr>
            </a:lvl8pPr>
            <a:lvl9pPr marL="3886200" indent="-228600" eaLnBrk="0" fontAlgn="base" hangingPunct="0">
              <a:spcBef>
                <a:spcPct val="0"/>
              </a:spcBef>
              <a:spcAft>
                <a:spcPct val="0"/>
              </a:spcAft>
              <a:defRPr sz="2500">
                <a:solidFill>
                  <a:srgbClr val="FFFFFF"/>
                </a:solidFill>
                <a:latin typeface="Arial" pitchFamily="34" charset="0"/>
              </a:defRPr>
            </a:lvl9pPr>
          </a:lstStyle>
          <a:p>
            <a:pPr eaLnBrk="1" hangingPunct="1"/>
            <a:r>
              <a:rPr lang="en-US" sz="2000">
                <a:solidFill>
                  <a:srgbClr val="000000"/>
                </a:solidFill>
                <a:latin typeface="Calibri" pitchFamily="34" charset="0"/>
              </a:rPr>
              <a:t>Three Modes of Communication:  Interpersonal, Interpretive, Presentational</a:t>
            </a:r>
          </a:p>
          <a:p>
            <a:pPr eaLnBrk="1" hangingPunct="1"/>
            <a:r>
              <a:rPr lang="en-US" sz="800">
                <a:solidFill>
                  <a:srgbClr val="000000"/>
                </a:solidFill>
                <a:latin typeface="Calibri" pitchFamily="34" charset="0"/>
              </a:rPr>
              <a:t>     </a:t>
            </a:r>
          </a:p>
        </p:txBody>
      </p:sp>
      <p:sp>
        <p:nvSpPr>
          <p:cNvPr id="8" name="TextBox 7"/>
          <p:cNvSpPr txBox="1">
            <a:spLocks noChangeArrowheads="1"/>
          </p:cNvSpPr>
          <p:nvPr/>
        </p:nvSpPr>
        <p:spPr bwMode="auto">
          <a:xfrm>
            <a:off x="457200" y="1249363"/>
            <a:ext cx="73914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500">
                <a:solidFill>
                  <a:srgbClr val="FFFFFF"/>
                </a:solidFill>
                <a:latin typeface="Arial" pitchFamily="34" charset="0"/>
              </a:defRPr>
            </a:lvl1pPr>
            <a:lvl2pPr marL="742950" indent="-285750">
              <a:defRPr sz="2500">
                <a:solidFill>
                  <a:srgbClr val="FFFFFF"/>
                </a:solidFill>
                <a:latin typeface="Arial" pitchFamily="34" charset="0"/>
              </a:defRPr>
            </a:lvl2pPr>
            <a:lvl3pPr marL="1143000" indent="-228600">
              <a:defRPr sz="2500">
                <a:solidFill>
                  <a:srgbClr val="FFFFFF"/>
                </a:solidFill>
                <a:latin typeface="Arial" pitchFamily="34" charset="0"/>
              </a:defRPr>
            </a:lvl3pPr>
            <a:lvl4pPr marL="1600200" indent="-228600">
              <a:defRPr sz="2500">
                <a:solidFill>
                  <a:srgbClr val="FFFFFF"/>
                </a:solidFill>
                <a:latin typeface="Arial" pitchFamily="34" charset="0"/>
              </a:defRPr>
            </a:lvl4pPr>
            <a:lvl5pPr marL="2057400" indent="-228600">
              <a:defRPr sz="2500">
                <a:solidFill>
                  <a:srgbClr val="FFFFFF"/>
                </a:solidFill>
                <a:latin typeface="Arial" pitchFamily="34" charset="0"/>
              </a:defRPr>
            </a:lvl5pPr>
            <a:lvl6pPr marL="2514600" indent="-228600" eaLnBrk="0" fontAlgn="base" hangingPunct="0">
              <a:spcBef>
                <a:spcPct val="0"/>
              </a:spcBef>
              <a:spcAft>
                <a:spcPct val="0"/>
              </a:spcAft>
              <a:defRPr sz="2500">
                <a:solidFill>
                  <a:srgbClr val="FFFFFF"/>
                </a:solidFill>
                <a:latin typeface="Arial" pitchFamily="34" charset="0"/>
              </a:defRPr>
            </a:lvl6pPr>
            <a:lvl7pPr marL="2971800" indent="-228600" eaLnBrk="0" fontAlgn="base" hangingPunct="0">
              <a:spcBef>
                <a:spcPct val="0"/>
              </a:spcBef>
              <a:spcAft>
                <a:spcPct val="0"/>
              </a:spcAft>
              <a:defRPr sz="2500">
                <a:solidFill>
                  <a:srgbClr val="FFFFFF"/>
                </a:solidFill>
                <a:latin typeface="Arial" pitchFamily="34" charset="0"/>
              </a:defRPr>
            </a:lvl7pPr>
            <a:lvl8pPr marL="3429000" indent="-228600" eaLnBrk="0" fontAlgn="base" hangingPunct="0">
              <a:spcBef>
                <a:spcPct val="0"/>
              </a:spcBef>
              <a:spcAft>
                <a:spcPct val="0"/>
              </a:spcAft>
              <a:defRPr sz="2500">
                <a:solidFill>
                  <a:srgbClr val="FFFFFF"/>
                </a:solidFill>
                <a:latin typeface="Arial" pitchFamily="34" charset="0"/>
              </a:defRPr>
            </a:lvl8pPr>
            <a:lvl9pPr marL="3886200" indent="-228600" eaLnBrk="0" fontAlgn="base" hangingPunct="0">
              <a:spcBef>
                <a:spcPct val="0"/>
              </a:spcBef>
              <a:spcAft>
                <a:spcPct val="0"/>
              </a:spcAft>
              <a:defRPr sz="2500">
                <a:solidFill>
                  <a:srgbClr val="FFFFFF"/>
                </a:solidFill>
                <a:latin typeface="Arial" pitchFamily="34" charset="0"/>
              </a:defRPr>
            </a:lvl9pPr>
          </a:lstStyle>
          <a:p>
            <a:pPr eaLnBrk="1" hangingPunct="1"/>
            <a:r>
              <a:rPr lang="en-US" sz="2200">
                <a:solidFill>
                  <a:srgbClr val="000000"/>
                </a:solidFill>
                <a:latin typeface="Calibri" pitchFamily="34" charset="0"/>
              </a:rPr>
              <a:t>Three Ranges of Performance: </a:t>
            </a:r>
          </a:p>
          <a:p>
            <a:pPr eaLnBrk="1" hangingPunct="1"/>
            <a:endParaRPr lang="en-US" sz="2200">
              <a:solidFill>
                <a:srgbClr val="000000"/>
              </a:solidFill>
              <a:latin typeface="Calibri" pitchFamily="34" charset="0"/>
            </a:endParaRPr>
          </a:p>
          <a:p>
            <a:pPr eaLnBrk="1" hangingPunct="1"/>
            <a:r>
              <a:rPr lang="en-US" sz="2200">
                <a:solidFill>
                  <a:srgbClr val="000000"/>
                </a:solidFill>
                <a:latin typeface="Calibri" pitchFamily="34" charset="0"/>
              </a:rPr>
              <a:t>		Novice            Intermediate       Advanced </a:t>
            </a:r>
          </a:p>
        </p:txBody>
      </p:sp>
    </p:spTree>
    <p:extLst>
      <p:ext uri="{BB962C8B-B14F-4D97-AF65-F5344CB8AC3E}">
        <p14:creationId xmlns:p14="http://schemas.microsoft.com/office/powerpoint/2010/main" val="646366628"/>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fade">
                                      <p:cBhvr>
                                        <p:cTn id="12" dur="500"/>
                                        <p:tgtEl>
                                          <p:spTgt spid="8">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1219200"/>
            <a:ext cx="8229600" cy="1143000"/>
          </a:xfrm>
        </p:spPr>
        <p:txBody>
          <a:bodyPr>
            <a:normAutofit/>
          </a:bodyPr>
          <a:lstStyle/>
          <a:p>
            <a:r>
              <a:rPr lang="en-US" sz="3200"/>
              <a:t>Time as a Critical Component for </a:t>
            </a:r>
            <a:br>
              <a:rPr lang="en-US" sz="3200"/>
            </a:br>
            <a:r>
              <a:rPr lang="en-US" sz="3200"/>
              <a:t>Developing Language Performance</a:t>
            </a:r>
          </a:p>
        </p:txBody>
      </p:sp>
      <p:pic>
        <p:nvPicPr>
          <p:cNvPr id="4" name="Content Placeholder 3" descr="Screen Shot 2013-03-13 at 4.31.59 PM.png"/>
          <p:cNvPicPr>
            <a:picLocks noGrp="1" noChangeAspect="1"/>
          </p:cNvPicPr>
          <p:nvPr>
            <p:ph idx="1"/>
          </p:nvPr>
        </p:nvPicPr>
        <p:blipFill>
          <a:blip r:embed="rId2"/>
          <a:srcRect t="-20645" b="-20645"/>
          <a:stretch>
            <a:fillRect/>
          </a:stretch>
        </p:blipFill>
        <p:spPr>
          <a:xfrm>
            <a:off x="419100" y="1981200"/>
            <a:ext cx="8229600" cy="4525963"/>
          </a:xfrm>
        </p:spPr>
      </p:pic>
    </p:spTree>
    <p:extLst>
      <p:ext uri="{BB962C8B-B14F-4D97-AF65-F5344CB8AC3E}">
        <p14:creationId xmlns:p14="http://schemas.microsoft.com/office/powerpoint/2010/main" val="16671637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itle 1"/>
          <p:cNvSpPr>
            <a:spLocks noGrp="1"/>
          </p:cNvSpPr>
          <p:nvPr>
            <p:ph type="title"/>
          </p:nvPr>
        </p:nvSpPr>
        <p:spPr/>
        <p:txBody>
          <a:bodyPr/>
          <a:lstStyle/>
          <a:p>
            <a:pPr eaLnBrk="1" hangingPunct="1"/>
            <a:endParaRPr lang="en-US" smtClean="0"/>
          </a:p>
        </p:txBody>
      </p:sp>
      <p:graphicFrame>
        <p:nvGraphicFramePr>
          <p:cNvPr id="4" name="Table Placeholder 3"/>
          <p:cNvGraphicFramePr>
            <a:graphicFrameLocks noGrp="1"/>
          </p:cNvGraphicFramePr>
          <p:nvPr>
            <p:ph type="tbl" idx="1"/>
          </p:nvPr>
        </p:nvGraphicFramePr>
        <p:xfrm>
          <a:off x="30163" y="168275"/>
          <a:ext cx="9144000" cy="6886575"/>
        </p:xfrm>
        <a:graphic>
          <a:graphicData uri="http://schemas.openxmlformats.org/drawingml/2006/table">
            <a:tbl>
              <a:tblPr firstRow="1" firstCol="1" bandRow="1">
                <a:tableStyleId>{5C22544A-7EE6-4342-B048-85BDC9FD1C3A}</a:tableStyleId>
              </a:tblPr>
              <a:tblGrid>
                <a:gridCol w="4691239"/>
                <a:gridCol w="4452761"/>
              </a:tblGrid>
              <a:tr h="944706">
                <a:tc>
                  <a:txBody>
                    <a:bodyPr/>
                    <a:lstStyle/>
                    <a:p>
                      <a:pPr marL="0" marR="0" algn="ctr">
                        <a:spcBef>
                          <a:spcPts val="1200"/>
                        </a:spcBef>
                        <a:spcAft>
                          <a:spcPts val="600"/>
                        </a:spcAft>
                      </a:pPr>
                      <a:r>
                        <a:rPr lang="en-US" sz="800" dirty="0" smtClean="0">
                          <a:effectLst/>
                        </a:rPr>
                        <a:t>   </a:t>
                      </a:r>
                    </a:p>
                    <a:p>
                      <a:pPr marL="0" marR="0" algn="ctr">
                        <a:spcBef>
                          <a:spcPts val="0"/>
                        </a:spcBef>
                        <a:spcAft>
                          <a:spcPts val="600"/>
                        </a:spcAft>
                      </a:pPr>
                      <a:r>
                        <a:rPr lang="en-US" sz="2800" dirty="0" smtClean="0">
                          <a:effectLst/>
                        </a:rPr>
                        <a:t>Assessing </a:t>
                      </a:r>
                      <a:r>
                        <a:rPr lang="en-US" sz="2800" dirty="0">
                          <a:effectLst/>
                        </a:rPr>
                        <a:t>Performance</a:t>
                      </a:r>
                      <a:endParaRPr lang="en-US" sz="2800" dirty="0">
                        <a:effectLst/>
                        <a:latin typeface="Calibri"/>
                        <a:ea typeface="Calibri"/>
                        <a:cs typeface="Times New Roman"/>
                      </a:endParaRPr>
                    </a:p>
                  </a:txBody>
                  <a:tcPr marL="68580" marR="68580" marT="0" marB="0"/>
                </a:tc>
                <a:tc>
                  <a:txBody>
                    <a:bodyPr/>
                    <a:lstStyle/>
                    <a:p>
                      <a:pPr marL="0" marR="0" algn="ctr">
                        <a:spcBef>
                          <a:spcPts val="400"/>
                        </a:spcBef>
                        <a:spcAft>
                          <a:spcPts val="600"/>
                        </a:spcAft>
                      </a:pPr>
                      <a:r>
                        <a:rPr lang="en-US" sz="800" dirty="0" smtClean="0">
                          <a:effectLst/>
                        </a:rPr>
                        <a:t>   </a:t>
                      </a:r>
                    </a:p>
                    <a:p>
                      <a:pPr marL="0" marR="0" algn="ctr">
                        <a:spcBef>
                          <a:spcPts val="0"/>
                        </a:spcBef>
                        <a:spcAft>
                          <a:spcPts val="600"/>
                        </a:spcAft>
                      </a:pPr>
                      <a:r>
                        <a:rPr lang="en-US" sz="2800" dirty="0" smtClean="0">
                          <a:effectLst/>
                        </a:rPr>
                        <a:t>Assessing </a:t>
                      </a:r>
                      <a:r>
                        <a:rPr lang="en-US" sz="2800" dirty="0">
                          <a:effectLst/>
                        </a:rPr>
                        <a:t>Proficiency</a:t>
                      </a:r>
                      <a:endParaRPr lang="en-US" sz="2800" dirty="0">
                        <a:effectLst/>
                        <a:latin typeface="Calibri"/>
                        <a:ea typeface="Calibri"/>
                        <a:cs typeface="Times New Roman"/>
                      </a:endParaRPr>
                    </a:p>
                  </a:txBody>
                  <a:tcPr marL="68580" marR="68580" marT="0" marB="0"/>
                </a:tc>
              </a:tr>
              <a:tr h="5941869">
                <a:tc>
                  <a:txBody>
                    <a:bodyPr/>
                    <a:lstStyle/>
                    <a:p>
                      <a:pPr marL="342900" marR="0" lvl="0" indent="-342900">
                        <a:lnSpc>
                          <a:spcPct val="115000"/>
                        </a:lnSpc>
                        <a:spcBef>
                          <a:spcPts val="0"/>
                        </a:spcBef>
                        <a:spcAft>
                          <a:spcPts val="0"/>
                        </a:spcAft>
                        <a:buFont typeface="Symbol"/>
                        <a:buChar char=""/>
                      </a:pPr>
                      <a:r>
                        <a:rPr lang="en-US" sz="2600" dirty="0">
                          <a:effectLst/>
                        </a:rPr>
                        <a:t>Based on </a:t>
                      </a:r>
                      <a:r>
                        <a:rPr lang="en-US" sz="2600" dirty="0" smtClean="0">
                          <a:effectLst/>
                        </a:rPr>
                        <a:t>Instruction</a:t>
                      </a:r>
                      <a:r>
                        <a:rPr lang="en-US" sz="2600" dirty="0">
                          <a:effectLst/>
                        </a:rPr>
                        <a:t> </a:t>
                      </a:r>
                    </a:p>
                    <a:p>
                      <a:pPr marL="0" marR="0">
                        <a:spcBef>
                          <a:spcPts val="0"/>
                        </a:spcBef>
                        <a:spcAft>
                          <a:spcPts val="0"/>
                        </a:spcAft>
                      </a:pPr>
                      <a:r>
                        <a:rPr lang="en-US" sz="2600" dirty="0">
                          <a:effectLst/>
                        </a:rPr>
                        <a:t> </a:t>
                      </a:r>
                      <a:endParaRPr lang="en-US" sz="2600" dirty="0" smtClean="0">
                        <a:effectLst/>
                      </a:endParaRPr>
                    </a:p>
                    <a:p>
                      <a:pPr marL="0" marR="0">
                        <a:spcBef>
                          <a:spcPts val="0"/>
                        </a:spcBef>
                        <a:spcAft>
                          <a:spcPts val="0"/>
                        </a:spcAft>
                      </a:pPr>
                      <a:endParaRPr lang="en-US" sz="2600" dirty="0">
                        <a:effectLst/>
                      </a:endParaRPr>
                    </a:p>
                  </a:txBody>
                  <a:tcPr marL="68580" marR="68580" marT="0" marB="0"/>
                </a:tc>
                <a:tc>
                  <a:txBody>
                    <a:bodyPr/>
                    <a:lstStyle/>
                    <a:p>
                      <a:pPr marL="342900" marR="0" lvl="0" indent="-342900">
                        <a:lnSpc>
                          <a:spcPct val="115000"/>
                        </a:lnSpc>
                        <a:spcBef>
                          <a:spcPts val="0"/>
                        </a:spcBef>
                        <a:spcAft>
                          <a:spcPts val="0"/>
                        </a:spcAft>
                        <a:buFont typeface="Symbol"/>
                        <a:buChar char=""/>
                      </a:pPr>
                      <a:r>
                        <a:rPr lang="en-US" sz="2600" dirty="0">
                          <a:effectLst/>
                        </a:rPr>
                        <a:t>Independent of specific instruction or </a:t>
                      </a:r>
                      <a:r>
                        <a:rPr lang="en-US" sz="2600" dirty="0" smtClean="0">
                          <a:effectLst/>
                        </a:rPr>
                        <a:t>curriculum</a:t>
                      </a:r>
                    </a:p>
                    <a:p>
                      <a:pPr marL="0" marR="0" lvl="0" indent="0">
                        <a:lnSpc>
                          <a:spcPct val="115000"/>
                        </a:lnSpc>
                        <a:spcBef>
                          <a:spcPts val="0"/>
                        </a:spcBef>
                        <a:spcAft>
                          <a:spcPts val="0"/>
                        </a:spcAft>
                        <a:buFont typeface="Symbol"/>
                        <a:buNone/>
                      </a:pPr>
                      <a:r>
                        <a:rPr lang="en-US" sz="2600" dirty="0">
                          <a:effectLst/>
                        </a:rPr>
                        <a:t>  </a:t>
                      </a:r>
                      <a:endParaRPr lang="en-US" sz="26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711745768"/>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itle 1"/>
          <p:cNvSpPr>
            <a:spLocks noGrp="1"/>
          </p:cNvSpPr>
          <p:nvPr>
            <p:ph type="title"/>
          </p:nvPr>
        </p:nvSpPr>
        <p:spPr/>
        <p:txBody>
          <a:bodyPr/>
          <a:lstStyle/>
          <a:p>
            <a:pPr eaLnBrk="1" hangingPunct="1"/>
            <a:endParaRPr lang="en-US" smtClean="0"/>
          </a:p>
        </p:txBody>
      </p:sp>
      <p:graphicFrame>
        <p:nvGraphicFramePr>
          <p:cNvPr id="4" name="Table Placeholder 3"/>
          <p:cNvGraphicFramePr>
            <a:graphicFrameLocks noGrp="1"/>
          </p:cNvGraphicFramePr>
          <p:nvPr>
            <p:ph type="tbl" idx="1"/>
          </p:nvPr>
        </p:nvGraphicFramePr>
        <p:xfrm>
          <a:off x="30163" y="168275"/>
          <a:ext cx="9144000" cy="6886575"/>
        </p:xfrm>
        <a:graphic>
          <a:graphicData uri="http://schemas.openxmlformats.org/drawingml/2006/table">
            <a:tbl>
              <a:tblPr firstRow="1" firstCol="1" bandRow="1">
                <a:tableStyleId>{5C22544A-7EE6-4342-B048-85BDC9FD1C3A}</a:tableStyleId>
              </a:tblPr>
              <a:tblGrid>
                <a:gridCol w="4691239"/>
                <a:gridCol w="4452761"/>
              </a:tblGrid>
              <a:tr h="944706">
                <a:tc>
                  <a:txBody>
                    <a:bodyPr/>
                    <a:lstStyle/>
                    <a:p>
                      <a:pPr marL="0" marR="0" algn="ctr">
                        <a:spcBef>
                          <a:spcPts val="1200"/>
                        </a:spcBef>
                        <a:spcAft>
                          <a:spcPts val="600"/>
                        </a:spcAft>
                      </a:pPr>
                      <a:r>
                        <a:rPr lang="en-US" sz="800" dirty="0" smtClean="0">
                          <a:effectLst/>
                        </a:rPr>
                        <a:t>   </a:t>
                      </a:r>
                    </a:p>
                    <a:p>
                      <a:pPr marL="0" marR="0" algn="ctr">
                        <a:spcBef>
                          <a:spcPts val="0"/>
                        </a:spcBef>
                        <a:spcAft>
                          <a:spcPts val="600"/>
                        </a:spcAft>
                      </a:pPr>
                      <a:r>
                        <a:rPr lang="en-US" sz="2800" dirty="0" smtClean="0">
                          <a:effectLst/>
                        </a:rPr>
                        <a:t>Assessing </a:t>
                      </a:r>
                      <a:r>
                        <a:rPr lang="en-US" sz="2800" dirty="0">
                          <a:effectLst/>
                        </a:rPr>
                        <a:t>Performance</a:t>
                      </a:r>
                      <a:endParaRPr lang="en-US" sz="2800" dirty="0">
                        <a:effectLst/>
                        <a:latin typeface="Calibri"/>
                        <a:ea typeface="Calibri"/>
                        <a:cs typeface="Times New Roman"/>
                      </a:endParaRPr>
                    </a:p>
                  </a:txBody>
                  <a:tcPr marL="68580" marR="68580" marT="0" marB="0"/>
                </a:tc>
                <a:tc>
                  <a:txBody>
                    <a:bodyPr/>
                    <a:lstStyle/>
                    <a:p>
                      <a:pPr marL="0" marR="0" algn="ctr">
                        <a:spcBef>
                          <a:spcPts val="400"/>
                        </a:spcBef>
                        <a:spcAft>
                          <a:spcPts val="600"/>
                        </a:spcAft>
                      </a:pPr>
                      <a:r>
                        <a:rPr lang="en-US" sz="800" dirty="0" smtClean="0">
                          <a:effectLst/>
                        </a:rPr>
                        <a:t>   </a:t>
                      </a:r>
                    </a:p>
                    <a:p>
                      <a:pPr marL="0" marR="0" algn="ctr">
                        <a:spcBef>
                          <a:spcPts val="0"/>
                        </a:spcBef>
                        <a:spcAft>
                          <a:spcPts val="600"/>
                        </a:spcAft>
                      </a:pPr>
                      <a:r>
                        <a:rPr lang="en-US" sz="2800" dirty="0" smtClean="0">
                          <a:effectLst/>
                        </a:rPr>
                        <a:t>Assessing </a:t>
                      </a:r>
                      <a:r>
                        <a:rPr lang="en-US" sz="2800" dirty="0">
                          <a:effectLst/>
                        </a:rPr>
                        <a:t>Proficiency</a:t>
                      </a:r>
                      <a:endParaRPr lang="en-US" sz="2800" dirty="0">
                        <a:effectLst/>
                        <a:latin typeface="Calibri"/>
                        <a:ea typeface="Calibri"/>
                        <a:cs typeface="Times New Roman"/>
                      </a:endParaRPr>
                    </a:p>
                  </a:txBody>
                  <a:tcPr marL="68580" marR="68580" marT="0" marB="0"/>
                </a:tc>
              </a:tr>
              <a:tr h="5941869">
                <a:tc>
                  <a:txBody>
                    <a:bodyPr/>
                    <a:lstStyle/>
                    <a:p>
                      <a:pPr marL="342900" marR="0" lvl="0" indent="-342900">
                        <a:lnSpc>
                          <a:spcPct val="115000"/>
                        </a:lnSpc>
                        <a:spcBef>
                          <a:spcPts val="0"/>
                        </a:spcBef>
                        <a:spcAft>
                          <a:spcPts val="0"/>
                        </a:spcAft>
                        <a:buFont typeface="Symbol"/>
                        <a:buChar char=""/>
                      </a:pPr>
                      <a:r>
                        <a:rPr lang="en-US" sz="2600" dirty="0">
                          <a:effectLst/>
                        </a:rPr>
                        <a:t>Based on </a:t>
                      </a:r>
                      <a:r>
                        <a:rPr lang="en-US" sz="2600" dirty="0" smtClean="0">
                          <a:effectLst/>
                        </a:rPr>
                        <a:t>Instruction</a:t>
                      </a:r>
                      <a:r>
                        <a:rPr lang="en-US" sz="2600" dirty="0">
                          <a:effectLst/>
                        </a:rPr>
                        <a:t> </a:t>
                      </a:r>
                    </a:p>
                    <a:p>
                      <a:pPr marL="0" marR="0">
                        <a:spcBef>
                          <a:spcPts val="0"/>
                        </a:spcBef>
                        <a:spcAft>
                          <a:spcPts val="0"/>
                        </a:spcAft>
                      </a:pPr>
                      <a:r>
                        <a:rPr lang="en-US" sz="2600" dirty="0">
                          <a:effectLst/>
                        </a:rPr>
                        <a:t> </a:t>
                      </a:r>
                      <a:endParaRPr lang="en-US" sz="2600" dirty="0" smtClean="0">
                        <a:effectLst/>
                      </a:endParaRPr>
                    </a:p>
                    <a:p>
                      <a:pPr marL="0" marR="0">
                        <a:spcBef>
                          <a:spcPts val="0"/>
                        </a:spcBef>
                        <a:spcAft>
                          <a:spcPts val="0"/>
                        </a:spcAft>
                      </a:pPr>
                      <a:endParaRPr lang="en-US" sz="2600" dirty="0">
                        <a:effectLst/>
                      </a:endParaRPr>
                    </a:p>
                    <a:p>
                      <a:pPr marL="342900" marR="0" lvl="0" indent="-342900">
                        <a:lnSpc>
                          <a:spcPct val="115000"/>
                        </a:lnSpc>
                        <a:spcBef>
                          <a:spcPts val="0"/>
                        </a:spcBef>
                        <a:spcAft>
                          <a:spcPts val="0"/>
                        </a:spcAft>
                        <a:buFont typeface="Symbol"/>
                        <a:buChar char=""/>
                      </a:pPr>
                      <a:r>
                        <a:rPr lang="en-US" sz="2600" dirty="0" smtClean="0">
                          <a:effectLst/>
                        </a:rPr>
                        <a:t>Practiced</a:t>
                      </a:r>
                      <a:r>
                        <a:rPr lang="en-US" sz="2600" dirty="0">
                          <a:effectLst/>
                        </a:rPr>
                        <a:t> </a:t>
                      </a:r>
                      <a:endParaRPr lang="en-US" sz="2600" dirty="0" smtClean="0">
                        <a:effectLst/>
                      </a:endParaRPr>
                    </a:p>
                    <a:p>
                      <a:pPr marL="0" marR="0" lvl="0" indent="0">
                        <a:lnSpc>
                          <a:spcPct val="115000"/>
                        </a:lnSpc>
                        <a:spcBef>
                          <a:spcPts val="0"/>
                        </a:spcBef>
                        <a:spcAft>
                          <a:spcPts val="0"/>
                        </a:spcAft>
                        <a:buFont typeface="Symbol"/>
                        <a:buNone/>
                      </a:pPr>
                      <a:endParaRPr lang="en-US" sz="2600" dirty="0">
                        <a:effectLst/>
                      </a:endParaRPr>
                    </a:p>
                  </a:txBody>
                  <a:tcPr marL="68580" marR="68580" marT="0" marB="0"/>
                </a:tc>
                <a:tc>
                  <a:txBody>
                    <a:bodyPr/>
                    <a:lstStyle/>
                    <a:p>
                      <a:pPr marL="342900" marR="0" lvl="0" indent="-342900">
                        <a:lnSpc>
                          <a:spcPct val="115000"/>
                        </a:lnSpc>
                        <a:spcBef>
                          <a:spcPts val="0"/>
                        </a:spcBef>
                        <a:spcAft>
                          <a:spcPts val="0"/>
                        </a:spcAft>
                        <a:buFont typeface="Symbol"/>
                        <a:buChar char=""/>
                      </a:pPr>
                      <a:r>
                        <a:rPr lang="en-US" sz="2600" dirty="0">
                          <a:effectLst/>
                        </a:rPr>
                        <a:t>Independent of specific instruction or </a:t>
                      </a:r>
                      <a:r>
                        <a:rPr lang="en-US" sz="2600" dirty="0" smtClean="0">
                          <a:effectLst/>
                        </a:rPr>
                        <a:t>curriculum</a:t>
                      </a:r>
                    </a:p>
                    <a:p>
                      <a:pPr marL="0" marR="0" lvl="0" indent="0">
                        <a:lnSpc>
                          <a:spcPct val="115000"/>
                        </a:lnSpc>
                        <a:spcBef>
                          <a:spcPts val="0"/>
                        </a:spcBef>
                        <a:spcAft>
                          <a:spcPts val="0"/>
                        </a:spcAft>
                        <a:buFont typeface="Symbol"/>
                        <a:buNone/>
                      </a:pPr>
                      <a:r>
                        <a:rPr lang="en-US" sz="2600" dirty="0">
                          <a:effectLst/>
                        </a:rPr>
                        <a:t> </a:t>
                      </a:r>
                    </a:p>
                    <a:p>
                      <a:pPr marL="342900" marR="0" lvl="0" indent="-342900">
                        <a:lnSpc>
                          <a:spcPct val="115000"/>
                        </a:lnSpc>
                        <a:spcBef>
                          <a:spcPts val="0"/>
                        </a:spcBef>
                        <a:spcAft>
                          <a:spcPts val="0"/>
                        </a:spcAft>
                        <a:buFont typeface="Symbol"/>
                        <a:buChar char=""/>
                      </a:pPr>
                      <a:r>
                        <a:rPr lang="en-US" sz="2600" dirty="0" smtClean="0">
                          <a:effectLst/>
                        </a:rPr>
                        <a:t>Spontaneous</a:t>
                      </a:r>
                      <a:r>
                        <a:rPr lang="en-US" sz="2600" dirty="0">
                          <a:effectLst/>
                        </a:rPr>
                        <a:t> </a:t>
                      </a:r>
                    </a:p>
                    <a:p>
                      <a:pPr marL="0" marR="0">
                        <a:spcBef>
                          <a:spcPts val="0"/>
                        </a:spcBef>
                        <a:spcAft>
                          <a:spcPts val="0"/>
                        </a:spcAft>
                      </a:pPr>
                      <a:endParaRPr lang="en-US" sz="2600" dirty="0">
                        <a:effectLst/>
                      </a:endParaRPr>
                    </a:p>
                  </a:txBody>
                  <a:tcPr marL="68580" marR="68580" marT="0" marB="0"/>
                </a:tc>
              </a:tr>
            </a:tbl>
          </a:graphicData>
        </a:graphic>
      </p:graphicFrame>
    </p:spTree>
    <p:extLst>
      <p:ext uri="{BB962C8B-B14F-4D97-AF65-F5344CB8AC3E}">
        <p14:creationId xmlns:p14="http://schemas.microsoft.com/office/powerpoint/2010/main" val="4123607489"/>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p:nvPr>
        </p:nvSpPr>
        <p:spPr/>
        <p:txBody>
          <a:bodyPr/>
          <a:lstStyle/>
          <a:p>
            <a:pPr eaLnBrk="1" hangingPunct="1"/>
            <a:endParaRPr lang="en-US" smtClean="0"/>
          </a:p>
        </p:txBody>
      </p:sp>
      <p:graphicFrame>
        <p:nvGraphicFramePr>
          <p:cNvPr id="4" name="Table Placeholder 3"/>
          <p:cNvGraphicFramePr>
            <a:graphicFrameLocks noGrp="1"/>
          </p:cNvGraphicFramePr>
          <p:nvPr>
            <p:ph type="tbl" idx="1"/>
          </p:nvPr>
        </p:nvGraphicFramePr>
        <p:xfrm>
          <a:off x="30163" y="168275"/>
          <a:ext cx="9144000" cy="6886575"/>
        </p:xfrm>
        <a:graphic>
          <a:graphicData uri="http://schemas.openxmlformats.org/drawingml/2006/table">
            <a:tbl>
              <a:tblPr firstRow="1" firstCol="1" bandRow="1">
                <a:tableStyleId>{5C22544A-7EE6-4342-B048-85BDC9FD1C3A}</a:tableStyleId>
              </a:tblPr>
              <a:tblGrid>
                <a:gridCol w="4691239"/>
                <a:gridCol w="4452761"/>
              </a:tblGrid>
              <a:tr h="944706">
                <a:tc>
                  <a:txBody>
                    <a:bodyPr/>
                    <a:lstStyle/>
                    <a:p>
                      <a:pPr marL="0" marR="0" algn="ctr">
                        <a:spcBef>
                          <a:spcPts val="1200"/>
                        </a:spcBef>
                        <a:spcAft>
                          <a:spcPts val="600"/>
                        </a:spcAft>
                      </a:pPr>
                      <a:r>
                        <a:rPr lang="en-US" sz="800" dirty="0" smtClean="0">
                          <a:effectLst/>
                        </a:rPr>
                        <a:t>   </a:t>
                      </a:r>
                    </a:p>
                    <a:p>
                      <a:pPr marL="0" marR="0" algn="ctr">
                        <a:spcBef>
                          <a:spcPts val="0"/>
                        </a:spcBef>
                        <a:spcAft>
                          <a:spcPts val="600"/>
                        </a:spcAft>
                      </a:pPr>
                      <a:r>
                        <a:rPr lang="en-US" sz="2800" dirty="0" smtClean="0">
                          <a:effectLst/>
                        </a:rPr>
                        <a:t>Assessing </a:t>
                      </a:r>
                      <a:r>
                        <a:rPr lang="en-US" sz="2800" dirty="0">
                          <a:effectLst/>
                        </a:rPr>
                        <a:t>Performance</a:t>
                      </a:r>
                      <a:endParaRPr lang="en-US" sz="2800" dirty="0">
                        <a:effectLst/>
                        <a:latin typeface="Calibri"/>
                        <a:ea typeface="Calibri"/>
                        <a:cs typeface="Times New Roman"/>
                      </a:endParaRPr>
                    </a:p>
                  </a:txBody>
                  <a:tcPr marL="68580" marR="68580" marT="0" marB="0"/>
                </a:tc>
                <a:tc>
                  <a:txBody>
                    <a:bodyPr/>
                    <a:lstStyle/>
                    <a:p>
                      <a:pPr marL="0" marR="0" algn="ctr">
                        <a:spcBef>
                          <a:spcPts val="400"/>
                        </a:spcBef>
                        <a:spcAft>
                          <a:spcPts val="600"/>
                        </a:spcAft>
                      </a:pPr>
                      <a:r>
                        <a:rPr lang="en-US" sz="800" dirty="0" smtClean="0">
                          <a:effectLst/>
                        </a:rPr>
                        <a:t>   </a:t>
                      </a:r>
                    </a:p>
                    <a:p>
                      <a:pPr marL="0" marR="0" algn="ctr">
                        <a:spcBef>
                          <a:spcPts val="0"/>
                        </a:spcBef>
                        <a:spcAft>
                          <a:spcPts val="600"/>
                        </a:spcAft>
                      </a:pPr>
                      <a:r>
                        <a:rPr lang="en-US" sz="2800" dirty="0" smtClean="0">
                          <a:effectLst/>
                        </a:rPr>
                        <a:t>Assessing </a:t>
                      </a:r>
                      <a:r>
                        <a:rPr lang="en-US" sz="2800" dirty="0">
                          <a:effectLst/>
                        </a:rPr>
                        <a:t>Proficiency</a:t>
                      </a:r>
                      <a:endParaRPr lang="en-US" sz="2800" dirty="0">
                        <a:effectLst/>
                        <a:latin typeface="Calibri"/>
                        <a:ea typeface="Calibri"/>
                        <a:cs typeface="Times New Roman"/>
                      </a:endParaRPr>
                    </a:p>
                  </a:txBody>
                  <a:tcPr marL="68580" marR="68580" marT="0" marB="0"/>
                </a:tc>
              </a:tr>
              <a:tr h="5941869">
                <a:tc>
                  <a:txBody>
                    <a:bodyPr/>
                    <a:lstStyle/>
                    <a:p>
                      <a:pPr marL="342900" marR="0" lvl="0" indent="-342900">
                        <a:lnSpc>
                          <a:spcPct val="115000"/>
                        </a:lnSpc>
                        <a:spcBef>
                          <a:spcPts val="0"/>
                        </a:spcBef>
                        <a:spcAft>
                          <a:spcPts val="0"/>
                        </a:spcAft>
                        <a:buFont typeface="Symbol"/>
                        <a:buChar char=""/>
                      </a:pPr>
                      <a:r>
                        <a:rPr lang="en-US" sz="2600" dirty="0">
                          <a:effectLst/>
                        </a:rPr>
                        <a:t>Based on </a:t>
                      </a:r>
                      <a:r>
                        <a:rPr lang="en-US" sz="2600" dirty="0" smtClean="0">
                          <a:effectLst/>
                        </a:rPr>
                        <a:t>Instruction</a:t>
                      </a:r>
                      <a:r>
                        <a:rPr lang="en-US" sz="2600" dirty="0">
                          <a:effectLst/>
                        </a:rPr>
                        <a:t> </a:t>
                      </a:r>
                    </a:p>
                    <a:p>
                      <a:pPr marL="0" marR="0">
                        <a:spcBef>
                          <a:spcPts val="0"/>
                        </a:spcBef>
                        <a:spcAft>
                          <a:spcPts val="0"/>
                        </a:spcAft>
                      </a:pPr>
                      <a:r>
                        <a:rPr lang="en-US" sz="2600" dirty="0">
                          <a:effectLst/>
                        </a:rPr>
                        <a:t> </a:t>
                      </a:r>
                      <a:endParaRPr lang="en-US" sz="2600" dirty="0" smtClean="0">
                        <a:effectLst/>
                      </a:endParaRPr>
                    </a:p>
                    <a:p>
                      <a:pPr marL="0" marR="0">
                        <a:spcBef>
                          <a:spcPts val="0"/>
                        </a:spcBef>
                        <a:spcAft>
                          <a:spcPts val="0"/>
                        </a:spcAft>
                      </a:pPr>
                      <a:endParaRPr lang="en-US" sz="2600" dirty="0">
                        <a:effectLst/>
                      </a:endParaRPr>
                    </a:p>
                    <a:p>
                      <a:pPr marL="342900" marR="0" lvl="0" indent="-342900">
                        <a:lnSpc>
                          <a:spcPct val="115000"/>
                        </a:lnSpc>
                        <a:spcBef>
                          <a:spcPts val="0"/>
                        </a:spcBef>
                        <a:spcAft>
                          <a:spcPts val="0"/>
                        </a:spcAft>
                        <a:buFont typeface="Symbol"/>
                        <a:buChar char=""/>
                      </a:pPr>
                      <a:r>
                        <a:rPr lang="en-US" sz="2600" dirty="0" smtClean="0">
                          <a:effectLst/>
                        </a:rPr>
                        <a:t>Practiced</a:t>
                      </a:r>
                      <a:r>
                        <a:rPr lang="en-US" sz="2600" dirty="0">
                          <a:effectLst/>
                        </a:rPr>
                        <a:t> </a:t>
                      </a:r>
                      <a:endParaRPr lang="en-US" sz="2600" dirty="0" smtClean="0">
                        <a:effectLst/>
                      </a:endParaRPr>
                    </a:p>
                    <a:p>
                      <a:pPr marL="0" marR="0" lvl="0" indent="0">
                        <a:lnSpc>
                          <a:spcPct val="115000"/>
                        </a:lnSpc>
                        <a:spcBef>
                          <a:spcPts val="0"/>
                        </a:spcBef>
                        <a:spcAft>
                          <a:spcPts val="0"/>
                        </a:spcAft>
                        <a:buFont typeface="Symbol"/>
                        <a:buNone/>
                      </a:pPr>
                      <a:endParaRPr lang="en-US" sz="2600" dirty="0">
                        <a:effectLst/>
                      </a:endParaRPr>
                    </a:p>
                    <a:p>
                      <a:pPr marL="342900" marR="0" lvl="0" indent="-342900">
                        <a:lnSpc>
                          <a:spcPct val="115000"/>
                        </a:lnSpc>
                        <a:spcBef>
                          <a:spcPts val="0"/>
                        </a:spcBef>
                        <a:spcAft>
                          <a:spcPts val="0"/>
                        </a:spcAft>
                        <a:buFont typeface="Symbol"/>
                        <a:buChar char=""/>
                      </a:pPr>
                      <a:r>
                        <a:rPr lang="en-US" sz="2600" dirty="0">
                          <a:effectLst/>
                        </a:rPr>
                        <a:t>Familiar Content and </a:t>
                      </a:r>
                      <a:r>
                        <a:rPr lang="en-US" sz="2600" dirty="0" smtClean="0">
                          <a:effectLst/>
                        </a:rPr>
                        <a:t>Context</a:t>
                      </a:r>
                      <a:r>
                        <a:rPr lang="en-US" sz="2600" dirty="0">
                          <a:effectLst/>
                        </a:rPr>
                        <a:t> </a:t>
                      </a:r>
                      <a:endParaRPr lang="en-US" sz="2600" dirty="0" smtClean="0">
                        <a:effectLst/>
                      </a:endParaRPr>
                    </a:p>
                    <a:p>
                      <a:pPr marL="342900" marR="0" lvl="0" indent="-342900">
                        <a:lnSpc>
                          <a:spcPct val="115000"/>
                        </a:lnSpc>
                        <a:spcBef>
                          <a:spcPts val="0"/>
                        </a:spcBef>
                        <a:spcAft>
                          <a:spcPts val="0"/>
                        </a:spcAft>
                        <a:buFont typeface="Symbol"/>
                        <a:buChar char=""/>
                      </a:pPr>
                      <a:endParaRPr lang="en-US" sz="2600" dirty="0">
                        <a:effectLst/>
                      </a:endParaRPr>
                    </a:p>
                  </a:txBody>
                  <a:tcPr marL="68580" marR="68580" marT="0" marB="0"/>
                </a:tc>
                <a:tc>
                  <a:txBody>
                    <a:bodyPr/>
                    <a:lstStyle/>
                    <a:p>
                      <a:pPr marL="342900" marR="0" lvl="0" indent="-342900">
                        <a:lnSpc>
                          <a:spcPct val="115000"/>
                        </a:lnSpc>
                        <a:spcBef>
                          <a:spcPts val="0"/>
                        </a:spcBef>
                        <a:spcAft>
                          <a:spcPts val="0"/>
                        </a:spcAft>
                        <a:buFont typeface="Symbol"/>
                        <a:buChar char=""/>
                      </a:pPr>
                      <a:r>
                        <a:rPr lang="en-US" sz="2600" dirty="0">
                          <a:effectLst/>
                        </a:rPr>
                        <a:t>Independent of specific instruction or </a:t>
                      </a:r>
                      <a:r>
                        <a:rPr lang="en-US" sz="2600" dirty="0" smtClean="0">
                          <a:effectLst/>
                        </a:rPr>
                        <a:t>curriculum</a:t>
                      </a:r>
                    </a:p>
                    <a:p>
                      <a:pPr marL="0" marR="0" lvl="0" indent="0">
                        <a:lnSpc>
                          <a:spcPct val="115000"/>
                        </a:lnSpc>
                        <a:spcBef>
                          <a:spcPts val="0"/>
                        </a:spcBef>
                        <a:spcAft>
                          <a:spcPts val="0"/>
                        </a:spcAft>
                        <a:buFont typeface="Symbol"/>
                        <a:buNone/>
                      </a:pPr>
                      <a:r>
                        <a:rPr lang="en-US" sz="2600" dirty="0">
                          <a:effectLst/>
                        </a:rPr>
                        <a:t> </a:t>
                      </a:r>
                    </a:p>
                    <a:p>
                      <a:pPr marL="342900" marR="0" lvl="0" indent="-342900">
                        <a:lnSpc>
                          <a:spcPct val="115000"/>
                        </a:lnSpc>
                        <a:spcBef>
                          <a:spcPts val="0"/>
                        </a:spcBef>
                        <a:spcAft>
                          <a:spcPts val="0"/>
                        </a:spcAft>
                        <a:buFont typeface="Symbol"/>
                        <a:buChar char=""/>
                      </a:pPr>
                      <a:r>
                        <a:rPr lang="en-US" sz="2600" dirty="0" smtClean="0">
                          <a:effectLst/>
                        </a:rPr>
                        <a:t>Spontaneous</a:t>
                      </a:r>
                      <a:r>
                        <a:rPr lang="en-US" sz="2600" dirty="0">
                          <a:effectLst/>
                        </a:rPr>
                        <a:t> </a:t>
                      </a:r>
                    </a:p>
                    <a:p>
                      <a:pPr marL="0" marR="0">
                        <a:spcBef>
                          <a:spcPts val="0"/>
                        </a:spcBef>
                        <a:spcAft>
                          <a:spcPts val="0"/>
                        </a:spcAft>
                      </a:pPr>
                      <a:endParaRPr lang="en-US" sz="2600" dirty="0">
                        <a:effectLst/>
                      </a:endParaRPr>
                    </a:p>
                    <a:p>
                      <a:pPr marL="342900" marR="0" lvl="0" indent="-342900">
                        <a:lnSpc>
                          <a:spcPct val="115000"/>
                        </a:lnSpc>
                        <a:spcBef>
                          <a:spcPts val="0"/>
                        </a:spcBef>
                        <a:spcAft>
                          <a:spcPts val="0"/>
                        </a:spcAft>
                        <a:buFont typeface="Symbol"/>
                        <a:buChar char=""/>
                      </a:pPr>
                      <a:r>
                        <a:rPr lang="en-US" sz="2600" dirty="0">
                          <a:effectLst/>
                        </a:rPr>
                        <a:t>Broad Content and </a:t>
                      </a:r>
                      <a:r>
                        <a:rPr lang="en-US" sz="2600" dirty="0" smtClean="0">
                          <a:effectLst/>
                        </a:rPr>
                        <a:t>Context</a:t>
                      </a:r>
                      <a:r>
                        <a:rPr lang="en-US" sz="2600" dirty="0">
                          <a:effectLst/>
                        </a:rPr>
                        <a:t> </a:t>
                      </a:r>
                    </a:p>
                    <a:p>
                      <a:pPr marL="0" marR="0">
                        <a:spcBef>
                          <a:spcPts val="0"/>
                        </a:spcBef>
                        <a:spcAft>
                          <a:spcPts val="0"/>
                        </a:spcAft>
                      </a:pPr>
                      <a:r>
                        <a:rPr lang="en-US" sz="2600" dirty="0">
                          <a:effectLst/>
                        </a:rPr>
                        <a:t> </a:t>
                      </a:r>
                    </a:p>
                  </a:txBody>
                  <a:tcPr marL="68580" marR="68580" marT="0" marB="0"/>
                </a:tc>
              </a:tr>
            </a:tbl>
          </a:graphicData>
        </a:graphic>
      </p:graphicFrame>
    </p:spTree>
    <p:extLst>
      <p:ext uri="{BB962C8B-B14F-4D97-AF65-F5344CB8AC3E}">
        <p14:creationId xmlns:p14="http://schemas.microsoft.com/office/powerpoint/2010/main" val="81859978"/>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Placeholder 4"/>
          <p:cNvGraphicFramePr>
            <a:graphicFrameLocks noGrp="1"/>
          </p:cNvGraphicFramePr>
          <p:nvPr>
            <p:ph type="tbl" idx="1"/>
          </p:nvPr>
        </p:nvGraphicFramePr>
        <p:xfrm>
          <a:off x="15875" y="46038"/>
          <a:ext cx="9063038" cy="6756400"/>
        </p:xfrm>
        <a:graphic>
          <a:graphicData uri="http://schemas.openxmlformats.org/drawingml/2006/table">
            <a:tbl>
              <a:tblPr firstRow="1" bandRow="1">
                <a:tableStyleId>{5C22544A-7EE6-4342-B048-85BDC9FD1C3A}</a:tableStyleId>
              </a:tblPr>
              <a:tblGrid>
                <a:gridCol w="1565220"/>
                <a:gridCol w="3840346"/>
                <a:gridCol w="3657472"/>
              </a:tblGrid>
              <a:tr h="675640">
                <a:tc>
                  <a:txBody>
                    <a:bodyPr/>
                    <a:lstStyle/>
                    <a:p>
                      <a:pPr marL="0" marR="0" algn="ctr">
                        <a:spcBef>
                          <a:spcPts val="0"/>
                        </a:spcBef>
                        <a:spcAft>
                          <a:spcPts val="0"/>
                        </a:spcAft>
                      </a:pPr>
                      <a:r>
                        <a:rPr lang="en-US" sz="2400" b="1" dirty="0">
                          <a:effectLst/>
                          <a:latin typeface="Calibri"/>
                          <a:ea typeface="Calibri"/>
                          <a:cs typeface="Times New Roman"/>
                        </a:rPr>
                        <a:t>Domain</a:t>
                      </a:r>
                      <a:endParaRPr lang="en-US" sz="2400" dirty="0">
                        <a:effectLst/>
                        <a:latin typeface="Calibri"/>
                        <a:ea typeface="Calibri"/>
                        <a:cs typeface="Times New Roman"/>
                      </a:endParaRPr>
                    </a:p>
                  </a:txBody>
                  <a:tcPr marL="68578" marR="68578" marT="0" marB="0"/>
                </a:tc>
                <a:tc>
                  <a:txBody>
                    <a:bodyPr/>
                    <a:lstStyle/>
                    <a:p>
                      <a:pPr marL="0" marR="0" algn="ctr">
                        <a:spcBef>
                          <a:spcPts val="0"/>
                        </a:spcBef>
                        <a:spcAft>
                          <a:spcPts val="0"/>
                        </a:spcAft>
                      </a:pPr>
                      <a:r>
                        <a:rPr lang="en-US" sz="2400" b="1" dirty="0">
                          <a:effectLst/>
                          <a:latin typeface="Calibri"/>
                          <a:ea typeface="Calibri"/>
                          <a:cs typeface="Times New Roman"/>
                        </a:rPr>
                        <a:t>Examples</a:t>
                      </a:r>
                      <a:endParaRPr lang="en-US" sz="2400" dirty="0">
                        <a:effectLst/>
                        <a:latin typeface="Calibri"/>
                        <a:ea typeface="Calibri"/>
                        <a:cs typeface="Times New Roman"/>
                      </a:endParaRPr>
                    </a:p>
                  </a:txBody>
                  <a:tcPr marL="68578" marR="68578" marT="0" marB="0"/>
                </a:tc>
                <a:tc>
                  <a:txBody>
                    <a:bodyPr/>
                    <a:lstStyle/>
                    <a:p>
                      <a:pPr marL="0" marR="0" algn="ctr">
                        <a:spcBef>
                          <a:spcPts val="0"/>
                        </a:spcBef>
                        <a:spcAft>
                          <a:spcPts val="0"/>
                        </a:spcAft>
                      </a:pPr>
                      <a:r>
                        <a:rPr lang="en-US" sz="2400" b="1" dirty="0">
                          <a:effectLst/>
                          <a:latin typeface="Calibri"/>
                          <a:ea typeface="Calibri"/>
                          <a:cs typeface="Times New Roman"/>
                        </a:rPr>
                        <a:t>What it describes</a:t>
                      </a:r>
                      <a:endParaRPr lang="en-US" sz="2400" dirty="0">
                        <a:effectLst/>
                        <a:latin typeface="Calibri"/>
                        <a:ea typeface="Calibri"/>
                        <a:cs typeface="Times New Roman"/>
                      </a:endParaRPr>
                    </a:p>
                  </a:txBody>
                  <a:tcPr marL="68578" marR="68578" marT="0" marB="0"/>
                </a:tc>
              </a:tr>
              <a:tr h="370840">
                <a:tc>
                  <a:txBody>
                    <a:bodyPr/>
                    <a:lstStyle/>
                    <a:p>
                      <a:pPr marL="0" marR="0">
                        <a:spcBef>
                          <a:spcPts val="0"/>
                        </a:spcBef>
                        <a:spcAft>
                          <a:spcPts val="0"/>
                        </a:spcAft>
                      </a:pPr>
                      <a:r>
                        <a:rPr lang="en-US" sz="2200" b="1" dirty="0">
                          <a:effectLst/>
                          <a:latin typeface="Calibri"/>
                          <a:ea typeface="Calibri"/>
                          <a:cs typeface="Times New Roman"/>
                        </a:rPr>
                        <a:t>Functions</a:t>
                      </a:r>
                      <a:endParaRPr lang="en-US" sz="2200" dirty="0">
                        <a:effectLst/>
                        <a:latin typeface="Calibri"/>
                        <a:ea typeface="Calibri"/>
                        <a:cs typeface="Times New Roman"/>
                      </a:endParaRPr>
                    </a:p>
                  </a:txBody>
                  <a:tcPr marL="68578" marR="68578" marT="0" marB="0"/>
                </a:tc>
                <a:tc>
                  <a:txBody>
                    <a:bodyPr/>
                    <a:lstStyle/>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Ask formulaic questions</a:t>
                      </a:r>
                    </a:p>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Initiate, maintain, and end a conversation</a:t>
                      </a:r>
                    </a:p>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Create with language</a:t>
                      </a:r>
                    </a:p>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Narrate and describe</a:t>
                      </a:r>
                    </a:p>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Make inferences</a:t>
                      </a:r>
                    </a:p>
                  </a:txBody>
                  <a:tcPr marL="68578" marR="68578" marT="0" marB="0"/>
                </a:tc>
                <a:tc>
                  <a:txBody>
                    <a:bodyPr/>
                    <a:lstStyle/>
                    <a:p>
                      <a:pPr marL="0" marR="0">
                        <a:spcBef>
                          <a:spcPts val="0"/>
                        </a:spcBef>
                        <a:spcAft>
                          <a:spcPts val="0"/>
                        </a:spcAft>
                      </a:pPr>
                      <a:r>
                        <a:rPr lang="en-US" sz="2000" b="1">
                          <a:effectLst/>
                          <a:latin typeface="Calibri"/>
                          <a:ea typeface="Calibri"/>
                          <a:cs typeface="Times New Roman"/>
                        </a:rPr>
                        <a:t>Functions </a:t>
                      </a:r>
                      <a:r>
                        <a:rPr lang="en-US" sz="2000">
                          <a:effectLst/>
                          <a:latin typeface="Calibri"/>
                          <a:ea typeface="Calibri"/>
                          <a:cs typeface="Times New Roman"/>
                        </a:rPr>
                        <a:t>are</a:t>
                      </a:r>
                      <a:r>
                        <a:rPr lang="en-US" sz="2000" b="1">
                          <a:effectLst/>
                          <a:latin typeface="Calibri"/>
                          <a:ea typeface="Calibri"/>
                          <a:cs typeface="Times New Roman"/>
                        </a:rPr>
                        <a:t> </a:t>
                      </a:r>
                      <a:r>
                        <a:rPr lang="en-US" sz="2000">
                          <a:effectLst/>
                          <a:latin typeface="Calibri"/>
                          <a:ea typeface="Calibri"/>
                          <a:cs typeface="Times New Roman"/>
                        </a:rPr>
                        <a:t>the global tasks the learner can perform in the language</a:t>
                      </a:r>
                    </a:p>
                    <a:p>
                      <a:pPr marL="0" marR="0">
                        <a:spcBef>
                          <a:spcPts val="0"/>
                        </a:spcBef>
                        <a:spcAft>
                          <a:spcPts val="0"/>
                        </a:spcAft>
                      </a:pPr>
                      <a:r>
                        <a:rPr lang="en-US" sz="2000">
                          <a:effectLst/>
                          <a:latin typeface="Calibri"/>
                          <a:ea typeface="Calibri"/>
                          <a:cs typeface="Times New Roman"/>
                        </a:rPr>
                        <a:t> </a:t>
                      </a:r>
                    </a:p>
                  </a:txBody>
                  <a:tcPr marL="68578" marR="68578" marT="0" marB="0"/>
                </a:tc>
              </a:tr>
              <a:tr h="370840">
                <a:tc>
                  <a:txBody>
                    <a:bodyPr/>
                    <a:lstStyle/>
                    <a:p>
                      <a:pPr marL="0" marR="0">
                        <a:spcBef>
                          <a:spcPts val="0"/>
                        </a:spcBef>
                        <a:spcAft>
                          <a:spcPts val="0"/>
                        </a:spcAft>
                      </a:pPr>
                      <a:endParaRPr lang="en-US" sz="2200" dirty="0">
                        <a:effectLst/>
                        <a:latin typeface="Calibri"/>
                        <a:ea typeface="Calibri"/>
                        <a:cs typeface="Times New Roman"/>
                      </a:endParaRPr>
                    </a:p>
                  </a:txBody>
                  <a:tcPr marL="68578" marR="68578" marT="0" marB="0"/>
                </a:tc>
                <a:tc>
                  <a:txBody>
                    <a:bodyPr/>
                    <a:lstStyle/>
                    <a:p>
                      <a:pPr marL="0" marR="0" lvl="0" indent="0">
                        <a:lnSpc>
                          <a:spcPct val="115000"/>
                        </a:lnSpc>
                        <a:spcBef>
                          <a:spcPts val="0"/>
                        </a:spcBef>
                        <a:spcAft>
                          <a:spcPts val="0"/>
                        </a:spcAft>
                        <a:buFont typeface="Symbol"/>
                        <a:buNone/>
                      </a:pPr>
                      <a:endParaRPr lang="en-US" sz="2000" dirty="0">
                        <a:effectLst/>
                        <a:latin typeface="Calibri"/>
                        <a:ea typeface="Calibri"/>
                        <a:cs typeface="Times New Roman"/>
                      </a:endParaRPr>
                    </a:p>
                  </a:txBody>
                  <a:tcPr marL="68578" marR="68578" marT="0" marB="0"/>
                </a:tc>
                <a:tc>
                  <a:txBody>
                    <a:bodyPr/>
                    <a:lstStyle/>
                    <a:p>
                      <a:pPr marL="0" marR="0">
                        <a:spcBef>
                          <a:spcPts val="0"/>
                        </a:spcBef>
                        <a:spcAft>
                          <a:spcPts val="0"/>
                        </a:spcAft>
                      </a:pPr>
                      <a:endParaRPr lang="en-US" sz="2000" dirty="0" smtClean="0">
                        <a:effectLst/>
                        <a:latin typeface="Calibri"/>
                        <a:ea typeface="Calibri"/>
                        <a:cs typeface="Times New Roman"/>
                      </a:endParaRPr>
                    </a:p>
                    <a:p>
                      <a:pPr marL="0" marR="0">
                        <a:spcBef>
                          <a:spcPts val="0"/>
                        </a:spcBef>
                        <a:spcAft>
                          <a:spcPts val="0"/>
                        </a:spcAft>
                      </a:pPr>
                      <a:endParaRPr lang="en-US" sz="2000" dirty="0" smtClean="0">
                        <a:effectLst/>
                        <a:latin typeface="Calibri"/>
                        <a:ea typeface="Calibri"/>
                        <a:cs typeface="Times New Roman"/>
                      </a:endParaRPr>
                    </a:p>
                    <a:p>
                      <a:pPr marL="0" marR="0">
                        <a:spcBef>
                          <a:spcPts val="0"/>
                        </a:spcBef>
                        <a:spcAft>
                          <a:spcPts val="0"/>
                        </a:spcAft>
                      </a:pPr>
                      <a:endParaRPr lang="en-US" sz="2000" dirty="0" smtClean="0">
                        <a:effectLst/>
                        <a:latin typeface="Calibri"/>
                        <a:ea typeface="Calibri"/>
                        <a:cs typeface="Times New Roman"/>
                      </a:endParaRPr>
                    </a:p>
                    <a:p>
                      <a:pPr marL="0" marR="0">
                        <a:spcBef>
                          <a:spcPts val="0"/>
                        </a:spcBef>
                        <a:spcAft>
                          <a:spcPts val="0"/>
                        </a:spcAft>
                      </a:pPr>
                      <a:endParaRPr lang="en-US" sz="2000" dirty="0" smtClean="0">
                        <a:effectLst/>
                        <a:latin typeface="Calibri"/>
                        <a:ea typeface="Calibri"/>
                        <a:cs typeface="Times New Roman"/>
                      </a:endParaRPr>
                    </a:p>
                    <a:p>
                      <a:pPr marL="0" marR="0">
                        <a:spcBef>
                          <a:spcPts val="0"/>
                        </a:spcBef>
                        <a:spcAft>
                          <a:spcPts val="0"/>
                        </a:spcAft>
                      </a:pPr>
                      <a:endParaRPr lang="en-US" sz="2000" dirty="0">
                        <a:effectLst/>
                        <a:latin typeface="Calibri"/>
                        <a:ea typeface="Calibri"/>
                        <a:cs typeface="Times New Roman"/>
                      </a:endParaRPr>
                    </a:p>
                  </a:txBody>
                  <a:tcPr marL="68578" marR="68578" marT="0" marB="0"/>
                </a:tc>
              </a:tr>
              <a:tr h="370840">
                <a:tc>
                  <a:txBody>
                    <a:bodyPr/>
                    <a:lstStyle/>
                    <a:p>
                      <a:pPr marL="0" marR="0">
                        <a:spcBef>
                          <a:spcPts val="0"/>
                        </a:spcBef>
                        <a:spcAft>
                          <a:spcPts val="0"/>
                        </a:spcAft>
                      </a:pPr>
                      <a:endParaRPr lang="en-US" sz="2200" dirty="0">
                        <a:effectLst/>
                        <a:latin typeface="Calibri"/>
                        <a:ea typeface="Calibri"/>
                        <a:cs typeface="Times New Roman"/>
                      </a:endParaRPr>
                    </a:p>
                  </a:txBody>
                  <a:tcPr marL="68578" marR="68578" marT="0" marB="0"/>
                </a:tc>
                <a:tc>
                  <a:txBody>
                    <a:bodyPr/>
                    <a:lstStyle/>
                    <a:p>
                      <a:pPr marL="0" marR="0" lvl="0" indent="0">
                        <a:lnSpc>
                          <a:spcPct val="115000"/>
                        </a:lnSpc>
                        <a:spcBef>
                          <a:spcPts val="0"/>
                        </a:spcBef>
                        <a:spcAft>
                          <a:spcPts val="0"/>
                        </a:spcAft>
                        <a:buFont typeface="Symbol"/>
                        <a:buNone/>
                      </a:pPr>
                      <a:endParaRPr lang="en-US" sz="2000" dirty="0" smtClean="0">
                        <a:effectLst/>
                        <a:latin typeface="Calibri"/>
                        <a:ea typeface="Calibri"/>
                        <a:cs typeface="Times New Roman"/>
                      </a:endParaRPr>
                    </a:p>
                    <a:p>
                      <a:pPr marL="0" marR="0" lvl="0" indent="0">
                        <a:lnSpc>
                          <a:spcPct val="115000"/>
                        </a:lnSpc>
                        <a:spcBef>
                          <a:spcPts val="0"/>
                        </a:spcBef>
                        <a:spcAft>
                          <a:spcPts val="0"/>
                        </a:spcAft>
                        <a:buFont typeface="Symbol"/>
                        <a:buNone/>
                      </a:pPr>
                      <a:endParaRPr lang="en-US" sz="2000" dirty="0" smtClean="0">
                        <a:effectLst/>
                        <a:latin typeface="Calibri"/>
                        <a:ea typeface="Calibri"/>
                        <a:cs typeface="Times New Roman"/>
                      </a:endParaRPr>
                    </a:p>
                    <a:p>
                      <a:pPr marL="0" marR="0" lvl="0" indent="0">
                        <a:lnSpc>
                          <a:spcPct val="115000"/>
                        </a:lnSpc>
                        <a:spcBef>
                          <a:spcPts val="0"/>
                        </a:spcBef>
                        <a:spcAft>
                          <a:spcPts val="0"/>
                        </a:spcAft>
                        <a:buFont typeface="Symbol"/>
                        <a:buNone/>
                      </a:pPr>
                      <a:endParaRPr lang="en-US" sz="2000" dirty="0" smtClean="0">
                        <a:effectLst/>
                        <a:latin typeface="Calibri"/>
                        <a:ea typeface="Calibri"/>
                        <a:cs typeface="Times New Roman"/>
                      </a:endParaRPr>
                    </a:p>
                    <a:p>
                      <a:pPr marL="0" marR="0" lvl="0" indent="0">
                        <a:lnSpc>
                          <a:spcPct val="115000"/>
                        </a:lnSpc>
                        <a:spcBef>
                          <a:spcPts val="0"/>
                        </a:spcBef>
                        <a:spcAft>
                          <a:spcPts val="0"/>
                        </a:spcAft>
                        <a:buFont typeface="Symbol"/>
                        <a:buNone/>
                      </a:pPr>
                      <a:endParaRPr lang="en-US" sz="2000" dirty="0" smtClean="0">
                        <a:effectLst/>
                        <a:latin typeface="Calibri"/>
                        <a:ea typeface="Calibri"/>
                        <a:cs typeface="Times New Roman"/>
                      </a:endParaRPr>
                    </a:p>
                    <a:p>
                      <a:pPr marL="0" marR="0" lvl="0" indent="0">
                        <a:lnSpc>
                          <a:spcPct val="115000"/>
                        </a:lnSpc>
                        <a:spcBef>
                          <a:spcPts val="0"/>
                        </a:spcBef>
                        <a:spcAft>
                          <a:spcPts val="0"/>
                        </a:spcAft>
                        <a:buFont typeface="Symbol"/>
                        <a:buNone/>
                      </a:pPr>
                      <a:endParaRPr lang="en-US" sz="2000" dirty="0" smtClean="0">
                        <a:effectLst/>
                        <a:latin typeface="Calibri"/>
                        <a:ea typeface="Calibri"/>
                        <a:cs typeface="Times New Roman"/>
                      </a:endParaRPr>
                    </a:p>
                    <a:p>
                      <a:pPr marL="0" marR="0" lvl="0" indent="0">
                        <a:lnSpc>
                          <a:spcPct val="115000"/>
                        </a:lnSpc>
                        <a:spcBef>
                          <a:spcPts val="0"/>
                        </a:spcBef>
                        <a:spcAft>
                          <a:spcPts val="0"/>
                        </a:spcAft>
                        <a:buFont typeface="Symbol"/>
                        <a:buNone/>
                      </a:pPr>
                      <a:endParaRPr lang="en-US" sz="2000" dirty="0" smtClean="0">
                        <a:effectLst/>
                        <a:latin typeface="Calibri"/>
                        <a:ea typeface="Calibri"/>
                        <a:cs typeface="Times New Roman"/>
                      </a:endParaRPr>
                    </a:p>
                    <a:p>
                      <a:pPr marL="0" marR="0" lvl="0" indent="0">
                        <a:lnSpc>
                          <a:spcPct val="115000"/>
                        </a:lnSpc>
                        <a:spcBef>
                          <a:spcPts val="0"/>
                        </a:spcBef>
                        <a:spcAft>
                          <a:spcPts val="0"/>
                        </a:spcAft>
                        <a:buFont typeface="Symbol"/>
                        <a:buNone/>
                      </a:pPr>
                      <a:endParaRPr lang="en-US" sz="2000" dirty="0">
                        <a:effectLst/>
                        <a:latin typeface="Calibri"/>
                        <a:ea typeface="Calibri"/>
                        <a:cs typeface="Times New Roman"/>
                      </a:endParaRPr>
                    </a:p>
                  </a:txBody>
                  <a:tcPr marL="68578" marR="68578" marT="0" marB="0"/>
                </a:tc>
                <a:tc>
                  <a:txBody>
                    <a:bodyPr/>
                    <a:lstStyle/>
                    <a:p>
                      <a:pPr marL="0" marR="0">
                        <a:spcBef>
                          <a:spcPts val="0"/>
                        </a:spcBef>
                        <a:spcAft>
                          <a:spcPts val="0"/>
                        </a:spcAft>
                      </a:pPr>
                      <a:endParaRPr lang="en-US" sz="2000" dirty="0">
                        <a:effectLst/>
                        <a:latin typeface="Calibri"/>
                        <a:ea typeface="Calibri"/>
                        <a:cs typeface="Times New Roman"/>
                      </a:endParaRPr>
                    </a:p>
                  </a:txBody>
                  <a:tcPr marL="68578" marR="68578" marT="0" marB="0"/>
                </a:tc>
              </a:tr>
            </a:tbl>
          </a:graphicData>
        </a:graphic>
      </p:graphicFrame>
      <p:sp>
        <p:nvSpPr>
          <p:cNvPr id="4" name="Slide Number Placeholder 3"/>
          <p:cNvSpPr>
            <a:spLocks noGrp="1"/>
          </p:cNvSpPr>
          <p:nvPr>
            <p:ph type="sldNum" sz="quarter" idx="12"/>
          </p:nvPr>
        </p:nvSpPr>
        <p:spPr/>
        <p:txBody>
          <a:bodyPr/>
          <a:lstStyle/>
          <a:p>
            <a:pPr>
              <a:defRPr/>
            </a:pPr>
            <a:fld id="{50F78735-DADF-4FB3-986B-3EE7D81CA2F5}" type="slidenum">
              <a:rPr lang="en-US" smtClean="0"/>
              <a:pPr>
                <a:defRPr/>
              </a:pPr>
              <a:t>17</a:t>
            </a:fld>
            <a:endParaRPr lang="en-US">
              <a:latin typeface="Arial" charset="0"/>
            </a:endParaRPr>
          </a:p>
        </p:txBody>
      </p:sp>
    </p:spTree>
    <p:extLst>
      <p:ext uri="{BB962C8B-B14F-4D97-AF65-F5344CB8AC3E}">
        <p14:creationId xmlns:p14="http://schemas.microsoft.com/office/powerpoint/2010/main" val="2811426060"/>
      </p:ext>
    </p:extLst>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Placeholder 4"/>
          <p:cNvGraphicFramePr>
            <a:graphicFrameLocks noGrp="1"/>
          </p:cNvGraphicFramePr>
          <p:nvPr>
            <p:ph type="tbl" idx="1"/>
          </p:nvPr>
        </p:nvGraphicFramePr>
        <p:xfrm>
          <a:off x="15875" y="46038"/>
          <a:ext cx="9063038" cy="6756400"/>
        </p:xfrm>
        <a:graphic>
          <a:graphicData uri="http://schemas.openxmlformats.org/drawingml/2006/table">
            <a:tbl>
              <a:tblPr firstRow="1" bandRow="1">
                <a:tableStyleId>{5C22544A-7EE6-4342-B048-85BDC9FD1C3A}</a:tableStyleId>
              </a:tblPr>
              <a:tblGrid>
                <a:gridCol w="1565220"/>
                <a:gridCol w="3840346"/>
                <a:gridCol w="3657472"/>
              </a:tblGrid>
              <a:tr h="675640">
                <a:tc>
                  <a:txBody>
                    <a:bodyPr/>
                    <a:lstStyle/>
                    <a:p>
                      <a:pPr marL="0" marR="0" algn="ctr">
                        <a:spcBef>
                          <a:spcPts val="0"/>
                        </a:spcBef>
                        <a:spcAft>
                          <a:spcPts val="0"/>
                        </a:spcAft>
                      </a:pPr>
                      <a:r>
                        <a:rPr lang="en-US" sz="2400" b="1" dirty="0">
                          <a:effectLst/>
                          <a:latin typeface="Calibri"/>
                          <a:ea typeface="Calibri"/>
                          <a:cs typeface="Times New Roman"/>
                        </a:rPr>
                        <a:t>Domain</a:t>
                      </a:r>
                      <a:endParaRPr lang="en-US" sz="2400" dirty="0">
                        <a:effectLst/>
                        <a:latin typeface="Calibri"/>
                        <a:ea typeface="Calibri"/>
                        <a:cs typeface="Times New Roman"/>
                      </a:endParaRPr>
                    </a:p>
                  </a:txBody>
                  <a:tcPr marL="68578" marR="68578" marT="0" marB="0"/>
                </a:tc>
                <a:tc>
                  <a:txBody>
                    <a:bodyPr/>
                    <a:lstStyle/>
                    <a:p>
                      <a:pPr marL="0" marR="0" algn="ctr">
                        <a:spcBef>
                          <a:spcPts val="0"/>
                        </a:spcBef>
                        <a:spcAft>
                          <a:spcPts val="0"/>
                        </a:spcAft>
                      </a:pPr>
                      <a:r>
                        <a:rPr lang="en-US" sz="2400" b="1" dirty="0">
                          <a:effectLst/>
                          <a:latin typeface="Calibri"/>
                          <a:ea typeface="Calibri"/>
                          <a:cs typeface="Times New Roman"/>
                        </a:rPr>
                        <a:t>Examples</a:t>
                      </a:r>
                      <a:endParaRPr lang="en-US" sz="2400" dirty="0">
                        <a:effectLst/>
                        <a:latin typeface="Calibri"/>
                        <a:ea typeface="Calibri"/>
                        <a:cs typeface="Times New Roman"/>
                      </a:endParaRPr>
                    </a:p>
                  </a:txBody>
                  <a:tcPr marL="68578" marR="68578" marT="0" marB="0"/>
                </a:tc>
                <a:tc>
                  <a:txBody>
                    <a:bodyPr/>
                    <a:lstStyle/>
                    <a:p>
                      <a:pPr marL="0" marR="0" algn="ctr">
                        <a:spcBef>
                          <a:spcPts val="0"/>
                        </a:spcBef>
                        <a:spcAft>
                          <a:spcPts val="0"/>
                        </a:spcAft>
                      </a:pPr>
                      <a:r>
                        <a:rPr lang="en-US" sz="2400" b="1" dirty="0">
                          <a:effectLst/>
                          <a:latin typeface="Calibri"/>
                          <a:ea typeface="Calibri"/>
                          <a:cs typeface="Times New Roman"/>
                        </a:rPr>
                        <a:t>What it describes</a:t>
                      </a:r>
                      <a:endParaRPr lang="en-US" sz="2400" dirty="0">
                        <a:effectLst/>
                        <a:latin typeface="Calibri"/>
                        <a:ea typeface="Calibri"/>
                        <a:cs typeface="Times New Roman"/>
                      </a:endParaRPr>
                    </a:p>
                  </a:txBody>
                  <a:tcPr marL="68578" marR="68578" marT="0" marB="0"/>
                </a:tc>
              </a:tr>
              <a:tr h="370840">
                <a:tc>
                  <a:txBody>
                    <a:bodyPr/>
                    <a:lstStyle/>
                    <a:p>
                      <a:pPr marL="0" marR="0">
                        <a:spcBef>
                          <a:spcPts val="0"/>
                        </a:spcBef>
                        <a:spcAft>
                          <a:spcPts val="0"/>
                        </a:spcAft>
                      </a:pPr>
                      <a:r>
                        <a:rPr lang="en-US" sz="2200" b="1" dirty="0">
                          <a:effectLst/>
                          <a:latin typeface="Calibri"/>
                          <a:ea typeface="Calibri"/>
                          <a:cs typeface="Times New Roman"/>
                        </a:rPr>
                        <a:t>Functions</a:t>
                      </a:r>
                      <a:endParaRPr lang="en-US" sz="2200" dirty="0">
                        <a:effectLst/>
                        <a:latin typeface="Calibri"/>
                        <a:ea typeface="Calibri"/>
                        <a:cs typeface="Times New Roman"/>
                      </a:endParaRPr>
                    </a:p>
                  </a:txBody>
                  <a:tcPr marL="68578" marR="68578" marT="0" marB="0"/>
                </a:tc>
                <a:tc>
                  <a:txBody>
                    <a:bodyPr/>
                    <a:lstStyle/>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Ask formulaic questions</a:t>
                      </a:r>
                    </a:p>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Initiate, maintain, and end a conversation</a:t>
                      </a:r>
                    </a:p>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Create with language</a:t>
                      </a:r>
                    </a:p>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Narrate and describe</a:t>
                      </a:r>
                    </a:p>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Make inferences</a:t>
                      </a:r>
                    </a:p>
                  </a:txBody>
                  <a:tcPr marL="68578" marR="68578" marT="0" marB="0"/>
                </a:tc>
                <a:tc>
                  <a:txBody>
                    <a:bodyPr/>
                    <a:lstStyle/>
                    <a:p>
                      <a:pPr marL="0" marR="0">
                        <a:spcBef>
                          <a:spcPts val="0"/>
                        </a:spcBef>
                        <a:spcAft>
                          <a:spcPts val="0"/>
                        </a:spcAft>
                      </a:pPr>
                      <a:r>
                        <a:rPr lang="en-US" sz="2000" b="1">
                          <a:effectLst/>
                          <a:latin typeface="Calibri"/>
                          <a:ea typeface="Calibri"/>
                          <a:cs typeface="Times New Roman"/>
                        </a:rPr>
                        <a:t>Functions </a:t>
                      </a:r>
                      <a:r>
                        <a:rPr lang="en-US" sz="2000">
                          <a:effectLst/>
                          <a:latin typeface="Calibri"/>
                          <a:ea typeface="Calibri"/>
                          <a:cs typeface="Times New Roman"/>
                        </a:rPr>
                        <a:t>are</a:t>
                      </a:r>
                      <a:r>
                        <a:rPr lang="en-US" sz="2000" b="1">
                          <a:effectLst/>
                          <a:latin typeface="Calibri"/>
                          <a:ea typeface="Calibri"/>
                          <a:cs typeface="Times New Roman"/>
                        </a:rPr>
                        <a:t> </a:t>
                      </a:r>
                      <a:r>
                        <a:rPr lang="en-US" sz="2000">
                          <a:effectLst/>
                          <a:latin typeface="Calibri"/>
                          <a:ea typeface="Calibri"/>
                          <a:cs typeface="Times New Roman"/>
                        </a:rPr>
                        <a:t>the global tasks the learner can perform in the language</a:t>
                      </a:r>
                    </a:p>
                    <a:p>
                      <a:pPr marL="0" marR="0">
                        <a:spcBef>
                          <a:spcPts val="0"/>
                        </a:spcBef>
                        <a:spcAft>
                          <a:spcPts val="0"/>
                        </a:spcAft>
                      </a:pPr>
                      <a:r>
                        <a:rPr lang="en-US" sz="2000">
                          <a:effectLst/>
                          <a:latin typeface="Calibri"/>
                          <a:ea typeface="Calibri"/>
                          <a:cs typeface="Times New Roman"/>
                        </a:rPr>
                        <a:t> </a:t>
                      </a:r>
                    </a:p>
                  </a:txBody>
                  <a:tcPr marL="68578" marR="68578" marT="0" marB="0"/>
                </a:tc>
              </a:tr>
              <a:tr h="370840">
                <a:tc>
                  <a:txBody>
                    <a:bodyPr/>
                    <a:lstStyle/>
                    <a:p>
                      <a:pPr marL="0" marR="0">
                        <a:spcBef>
                          <a:spcPts val="0"/>
                        </a:spcBef>
                        <a:spcAft>
                          <a:spcPts val="0"/>
                        </a:spcAft>
                      </a:pPr>
                      <a:r>
                        <a:rPr lang="en-US" sz="2200" b="1">
                          <a:effectLst/>
                          <a:latin typeface="Calibri"/>
                          <a:ea typeface="Calibri"/>
                          <a:cs typeface="Times New Roman"/>
                        </a:rPr>
                        <a:t>Contexts and</a:t>
                      </a:r>
                      <a:endParaRPr lang="en-US" sz="2200">
                        <a:effectLst/>
                        <a:latin typeface="Calibri"/>
                        <a:ea typeface="Calibri"/>
                        <a:cs typeface="Times New Roman"/>
                      </a:endParaRPr>
                    </a:p>
                    <a:p>
                      <a:pPr marL="0" marR="0">
                        <a:spcBef>
                          <a:spcPts val="0"/>
                        </a:spcBef>
                        <a:spcAft>
                          <a:spcPts val="0"/>
                        </a:spcAft>
                      </a:pPr>
                      <a:r>
                        <a:rPr lang="en-US" sz="2200" b="1">
                          <a:effectLst/>
                          <a:latin typeface="Calibri"/>
                          <a:ea typeface="Calibri"/>
                          <a:cs typeface="Times New Roman"/>
                        </a:rPr>
                        <a:t>Content</a:t>
                      </a:r>
                      <a:endParaRPr lang="en-US" sz="2200">
                        <a:effectLst/>
                        <a:latin typeface="Calibri"/>
                        <a:ea typeface="Calibri"/>
                        <a:cs typeface="Times New Roman"/>
                      </a:endParaRPr>
                    </a:p>
                  </a:txBody>
                  <a:tcPr marL="68578" marR="68578" marT="0" marB="0"/>
                </a:tc>
                <a:tc>
                  <a:txBody>
                    <a:bodyPr/>
                    <a:lstStyle/>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Oneself</a:t>
                      </a:r>
                    </a:p>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One’s immediate environment</a:t>
                      </a:r>
                    </a:p>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General interest</a:t>
                      </a:r>
                    </a:p>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Work-related</a:t>
                      </a:r>
                    </a:p>
                  </a:txBody>
                  <a:tcPr marL="68578" marR="68578" marT="0" marB="0"/>
                </a:tc>
                <a:tc>
                  <a:txBody>
                    <a:bodyPr/>
                    <a:lstStyle/>
                    <a:p>
                      <a:pPr marL="0" marR="0">
                        <a:spcBef>
                          <a:spcPts val="0"/>
                        </a:spcBef>
                        <a:spcAft>
                          <a:spcPts val="0"/>
                        </a:spcAft>
                      </a:pPr>
                      <a:r>
                        <a:rPr lang="en-US" sz="2000" b="1" dirty="0">
                          <a:effectLst/>
                          <a:latin typeface="Calibri"/>
                          <a:ea typeface="Calibri"/>
                          <a:cs typeface="Times New Roman"/>
                        </a:rPr>
                        <a:t>Contexts</a:t>
                      </a:r>
                      <a:r>
                        <a:rPr lang="en-US" sz="2000" dirty="0">
                          <a:effectLst/>
                          <a:latin typeface="Calibri"/>
                          <a:ea typeface="Calibri"/>
                          <a:cs typeface="Times New Roman"/>
                        </a:rPr>
                        <a:t> are situations within which the learner can function; </a:t>
                      </a:r>
                    </a:p>
                    <a:p>
                      <a:pPr marL="0" marR="0">
                        <a:spcBef>
                          <a:spcPts val="0"/>
                        </a:spcBef>
                        <a:spcAft>
                          <a:spcPts val="0"/>
                        </a:spcAft>
                      </a:pPr>
                      <a:r>
                        <a:rPr lang="en-US" sz="2000" b="1" dirty="0">
                          <a:effectLst/>
                          <a:latin typeface="Calibri"/>
                          <a:ea typeface="Calibri"/>
                          <a:cs typeface="Times New Roman"/>
                        </a:rPr>
                        <a:t>Content</a:t>
                      </a:r>
                      <a:r>
                        <a:rPr lang="en-US" sz="2000" dirty="0">
                          <a:effectLst/>
                          <a:latin typeface="Calibri"/>
                          <a:ea typeface="Calibri"/>
                          <a:cs typeface="Times New Roman"/>
                        </a:rPr>
                        <a:t> is the topics which the learner can understand and discuss</a:t>
                      </a:r>
                    </a:p>
                  </a:txBody>
                  <a:tcPr marL="68578" marR="68578" marT="0" marB="0"/>
                </a:tc>
              </a:tr>
              <a:tr h="370840">
                <a:tc>
                  <a:txBody>
                    <a:bodyPr/>
                    <a:lstStyle/>
                    <a:p>
                      <a:pPr marL="0" marR="0">
                        <a:spcBef>
                          <a:spcPts val="0"/>
                        </a:spcBef>
                        <a:spcAft>
                          <a:spcPts val="0"/>
                        </a:spcAft>
                      </a:pPr>
                      <a:endParaRPr lang="en-US" sz="2200" dirty="0">
                        <a:effectLst/>
                        <a:latin typeface="Calibri"/>
                        <a:ea typeface="Calibri"/>
                        <a:cs typeface="Times New Roman"/>
                      </a:endParaRPr>
                    </a:p>
                  </a:txBody>
                  <a:tcPr marL="68578" marR="68578" marT="0" marB="0"/>
                </a:tc>
                <a:tc>
                  <a:txBody>
                    <a:bodyPr/>
                    <a:lstStyle/>
                    <a:p>
                      <a:pPr marL="0" marR="0" lvl="0" indent="0">
                        <a:lnSpc>
                          <a:spcPct val="115000"/>
                        </a:lnSpc>
                        <a:spcBef>
                          <a:spcPts val="0"/>
                        </a:spcBef>
                        <a:spcAft>
                          <a:spcPts val="0"/>
                        </a:spcAft>
                        <a:buFont typeface="Symbol"/>
                        <a:buNone/>
                      </a:pPr>
                      <a:endParaRPr lang="en-US" sz="2000" dirty="0" smtClean="0">
                        <a:effectLst/>
                        <a:latin typeface="Calibri"/>
                        <a:ea typeface="Calibri"/>
                        <a:cs typeface="Times New Roman"/>
                      </a:endParaRPr>
                    </a:p>
                    <a:p>
                      <a:pPr marL="0" marR="0" lvl="0" indent="0">
                        <a:lnSpc>
                          <a:spcPct val="115000"/>
                        </a:lnSpc>
                        <a:spcBef>
                          <a:spcPts val="0"/>
                        </a:spcBef>
                        <a:spcAft>
                          <a:spcPts val="0"/>
                        </a:spcAft>
                        <a:buFont typeface="Symbol"/>
                        <a:buNone/>
                      </a:pPr>
                      <a:endParaRPr lang="en-US" sz="2000" dirty="0" smtClean="0">
                        <a:effectLst/>
                        <a:latin typeface="Calibri"/>
                        <a:ea typeface="Calibri"/>
                        <a:cs typeface="Times New Roman"/>
                      </a:endParaRPr>
                    </a:p>
                    <a:p>
                      <a:pPr marL="0" marR="0" lvl="0" indent="0">
                        <a:lnSpc>
                          <a:spcPct val="115000"/>
                        </a:lnSpc>
                        <a:spcBef>
                          <a:spcPts val="0"/>
                        </a:spcBef>
                        <a:spcAft>
                          <a:spcPts val="0"/>
                        </a:spcAft>
                        <a:buFont typeface="Symbol"/>
                        <a:buNone/>
                      </a:pPr>
                      <a:endParaRPr lang="en-US" sz="2000" dirty="0" smtClean="0">
                        <a:effectLst/>
                        <a:latin typeface="Calibri"/>
                        <a:ea typeface="Calibri"/>
                        <a:cs typeface="Times New Roman"/>
                      </a:endParaRPr>
                    </a:p>
                    <a:p>
                      <a:pPr marL="0" marR="0" lvl="0" indent="0">
                        <a:lnSpc>
                          <a:spcPct val="115000"/>
                        </a:lnSpc>
                        <a:spcBef>
                          <a:spcPts val="0"/>
                        </a:spcBef>
                        <a:spcAft>
                          <a:spcPts val="0"/>
                        </a:spcAft>
                        <a:buFont typeface="Symbol"/>
                        <a:buNone/>
                      </a:pPr>
                      <a:endParaRPr lang="en-US" sz="2000" dirty="0" smtClean="0">
                        <a:effectLst/>
                        <a:latin typeface="Calibri"/>
                        <a:ea typeface="Calibri"/>
                        <a:cs typeface="Times New Roman"/>
                      </a:endParaRPr>
                    </a:p>
                    <a:p>
                      <a:pPr marL="0" marR="0" lvl="0" indent="0">
                        <a:lnSpc>
                          <a:spcPct val="115000"/>
                        </a:lnSpc>
                        <a:spcBef>
                          <a:spcPts val="0"/>
                        </a:spcBef>
                        <a:spcAft>
                          <a:spcPts val="0"/>
                        </a:spcAft>
                        <a:buFont typeface="Symbol"/>
                        <a:buNone/>
                      </a:pPr>
                      <a:endParaRPr lang="en-US" sz="2000" dirty="0" smtClean="0">
                        <a:effectLst/>
                        <a:latin typeface="Calibri"/>
                        <a:ea typeface="Calibri"/>
                        <a:cs typeface="Times New Roman"/>
                      </a:endParaRPr>
                    </a:p>
                    <a:p>
                      <a:pPr marL="0" marR="0" lvl="0" indent="0">
                        <a:lnSpc>
                          <a:spcPct val="115000"/>
                        </a:lnSpc>
                        <a:spcBef>
                          <a:spcPts val="0"/>
                        </a:spcBef>
                        <a:spcAft>
                          <a:spcPts val="0"/>
                        </a:spcAft>
                        <a:buFont typeface="Symbol"/>
                        <a:buNone/>
                      </a:pPr>
                      <a:endParaRPr lang="en-US" sz="2000" dirty="0" smtClean="0">
                        <a:effectLst/>
                        <a:latin typeface="Calibri"/>
                        <a:ea typeface="Calibri"/>
                        <a:cs typeface="Times New Roman"/>
                      </a:endParaRPr>
                    </a:p>
                    <a:p>
                      <a:pPr marL="0" marR="0" lvl="0" indent="0">
                        <a:lnSpc>
                          <a:spcPct val="115000"/>
                        </a:lnSpc>
                        <a:spcBef>
                          <a:spcPts val="0"/>
                        </a:spcBef>
                        <a:spcAft>
                          <a:spcPts val="0"/>
                        </a:spcAft>
                        <a:buFont typeface="Symbol"/>
                        <a:buNone/>
                      </a:pPr>
                      <a:endParaRPr lang="en-US" sz="2000" dirty="0">
                        <a:effectLst/>
                        <a:latin typeface="Calibri"/>
                        <a:ea typeface="Calibri"/>
                        <a:cs typeface="Times New Roman"/>
                      </a:endParaRPr>
                    </a:p>
                  </a:txBody>
                  <a:tcPr marL="68578" marR="68578" marT="0" marB="0"/>
                </a:tc>
                <a:tc>
                  <a:txBody>
                    <a:bodyPr/>
                    <a:lstStyle/>
                    <a:p>
                      <a:pPr marL="0" marR="0">
                        <a:spcBef>
                          <a:spcPts val="0"/>
                        </a:spcBef>
                        <a:spcAft>
                          <a:spcPts val="0"/>
                        </a:spcAft>
                      </a:pPr>
                      <a:endParaRPr lang="en-US" sz="2000" dirty="0">
                        <a:effectLst/>
                        <a:latin typeface="Calibri"/>
                        <a:ea typeface="Calibri"/>
                        <a:cs typeface="Times New Roman"/>
                      </a:endParaRPr>
                    </a:p>
                  </a:txBody>
                  <a:tcPr marL="68578" marR="68578" marT="0" marB="0"/>
                </a:tc>
              </a:tr>
            </a:tbl>
          </a:graphicData>
        </a:graphic>
      </p:graphicFrame>
      <p:sp>
        <p:nvSpPr>
          <p:cNvPr id="4" name="Slide Number Placeholder 3"/>
          <p:cNvSpPr>
            <a:spLocks noGrp="1"/>
          </p:cNvSpPr>
          <p:nvPr>
            <p:ph type="sldNum" sz="quarter" idx="12"/>
          </p:nvPr>
        </p:nvSpPr>
        <p:spPr/>
        <p:txBody>
          <a:bodyPr/>
          <a:lstStyle/>
          <a:p>
            <a:pPr>
              <a:defRPr/>
            </a:pPr>
            <a:fld id="{4508E466-9678-4F44-B30E-438077E5A512}" type="slidenum">
              <a:rPr lang="en-US" smtClean="0"/>
              <a:pPr>
                <a:defRPr/>
              </a:pPr>
              <a:t>18</a:t>
            </a:fld>
            <a:endParaRPr lang="en-US">
              <a:latin typeface="Arial" charset="0"/>
            </a:endParaRPr>
          </a:p>
        </p:txBody>
      </p:sp>
    </p:spTree>
    <p:extLst>
      <p:ext uri="{BB962C8B-B14F-4D97-AF65-F5344CB8AC3E}">
        <p14:creationId xmlns:p14="http://schemas.microsoft.com/office/powerpoint/2010/main" val="3825586409"/>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Placeholder 4"/>
          <p:cNvGraphicFramePr>
            <a:graphicFrameLocks noGrp="1"/>
          </p:cNvGraphicFramePr>
          <p:nvPr>
            <p:ph type="tbl" idx="1"/>
          </p:nvPr>
        </p:nvGraphicFramePr>
        <p:xfrm>
          <a:off x="15875" y="46038"/>
          <a:ext cx="9063038" cy="6756400"/>
        </p:xfrm>
        <a:graphic>
          <a:graphicData uri="http://schemas.openxmlformats.org/drawingml/2006/table">
            <a:tbl>
              <a:tblPr firstRow="1" bandRow="1">
                <a:tableStyleId>{5C22544A-7EE6-4342-B048-85BDC9FD1C3A}</a:tableStyleId>
              </a:tblPr>
              <a:tblGrid>
                <a:gridCol w="1565220"/>
                <a:gridCol w="3840346"/>
                <a:gridCol w="3657472"/>
              </a:tblGrid>
              <a:tr h="675640">
                <a:tc>
                  <a:txBody>
                    <a:bodyPr/>
                    <a:lstStyle/>
                    <a:p>
                      <a:pPr marL="0" marR="0" algn="ctr">
                        <a:spcBef>
                          <a:spcPts val="0"/>
                        </a:spcBef>
                        <a:spcAft>
                          <a:spcPts val="0"/>
                        </a:spcAft>
                      </a:pPr>
                      <a:r>
                        <a:rPr lang="en-US" sz="2400" b="1" dirty="0">
                          <a:effectLst/>
                          <a:latin typeface="Calibri"/>
                          <a:ea typeface="Calibri"/>
                          <a:cs typeface="Times New Roman"/>
                        </a:rPr>
                        <a:t>Domain</a:t>
                      </a:r>
                      <a:endParaRPr lang="en-US" sz="2400" dirty="0">
                        <a:effectLst/>
                        <a:latin typeface="Calibri"/>
                        <a:ea typeface="Calibri"/>
                        <a:cs typeface="Times New Roman"/>
                      </a:endParaRPr>
                    </a:p>
                  </a:txBody>
                  <a:tcPr marL="68578" marR="68578" marT="0" marB="0"/>
                </a:tc>
                <a:tc>
                  <a:txBody>
                    <a:bodyPr/>
                    <a:lstStyle/>
                    <a:p>
                      <a:pPr marL="0" marR="0" algn="ctr">
                        <a:spcBef>
                          <a:spcPts val="0"/>
                        </a:spcBef>
                        <a:spcAft>
                          <a:spcPts val="0"/>
                        </a:spcAft>
                      </a:pPr>
                      <a:r>
                        <a:rPr lang="en-US" sz="2400" b="1" dirty="0">
                          <a:effectLst/>
                          <a:latin typeface="Calibri"/>
                          <a:ea typeface="Calibri"/>
                          <a:cs typeface="Times New Roman"/>
                        </a:rPr>
                        <a:t>Examples</a:t>
                      </a:r>
                      <a:endParaRPr lang="en-US" sz="2400" dirty="0">
                        <a:effectLst/>
                        <a:latin typeface="Calibri"/>
                        <a:ea typeface="Calibri"/>
                        <a:cs typeface="Times New Roman"/>
                      </a:endParaRPr>
                    </a:p>
                  </a:txBody>
                  <a:tcPr marL="68578" marR="68578" marT="0" marB="0"/>
                </a:tc>
                <a:tc>
                  <a:txBody>
                    <a:bodyPr/>
                    <a:lstStyle/>
                    <a:p>
                      <a:pPr marL="0" marR="0" algn="ctr">
                        <a:spcBef>
                          <a:spcPts val="0"/>
                        </a:spcBef>
                        <a:spcAft>
                          <a:spcPts val="0"/>
                        </a:spcAft>
                      </a:pPr>
                      <a:r>
                        <a:rPr lang="en-US" sz="2400" b="1" dirty="0">
                          <a:effectLst/>
                          <a:latin typeface="Calibri"/>
                          <a:ea typeface="Calibri"/>
                          <a:cs typeface="Times New Roman"/>
                        </a:rPr>
                        <a:t>What it describes</a:t>
                      </a:r>
                      <a:endParaRPr lang="en-US" sz="2400" dirty="0">
                        <a:effectLst/>
                        <a:latin typeface="Calibri"/>
                        <a:ea typeface="Calibri"/>
                        <a:cs typeface="Times New Roman"/>
                      </a:endParaRPr>
                    </a:p>
                  </a:txBody>
                  <a:tcPr marL="68578" marR="68578" marT="0" marB="0"/>
                </a:tc>
              </a:tr>
              <a:tr h="370840">
                <a:tc>
                  <a:txBody>
                    <a:bodyPr/>
                    <a:lstStyle/>
                    <a:p>
                      <a:pPr marL="0" marR="0">
                        <a:spcBef>
                          <a:spcPts val="0"/>
                        </a:spcBef>
                        <a:spcAft>
                          <a:spcPts val="0"/>
                        </a:spcAft>
                      </a:pPr>
                      <a:r>
                        <a:rPr lang="en-US" sz="2200" b="1" dirty="0">
                          <a:effectLst/>
                          <a:latin typeface="Calibri"/>
                          <a:ea typeface="Calibri"/>
                          <a:cs typeface="Times New Roman"/>
                        </a:rPr>
                        <a:t>Functions</a:t>
                      </a:r>
                      <a:endParaRPr lang="en-US" sz="2200" dirty="0">
                        <a:effectLst/>
                        <a:latin typeface="Calibri"/>
                        <a:ea typeface="Calibri"/>
                        <a:cs typeface="Times New Roman"/>
                      </a:endParaRPr>
                    </a:p>
                  </a:txBody>
                  <a:tcPr marL="68578" marR="68578" marT="0" marB="0"/>
                </a:tc>
                <a:tc>
                  <a:txBody>
                    <a:bodyPr/>
                    <a:lstStyle/>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Ask formulaic questions</a:t>
                      </a:r>
                    </a:p>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Initiate, maintain, and end a conversation</a:t>
                      </a:r>
                    </a:p>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Create with language</a:t>
                      </a:r>
                    </a:p>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Narrate and describe</a:t>
                      </a:r>
                    </a:p>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Make inferences</a:t>
                      </a:r>
                    </a:p>
                  </a:txBody>
                  <a:tcPr marL="68578" marR="68578" marT="0" marB="0"/>
                </a:tc>
                <a:tc>
                  <a:txBody>
                    <a:bodyPr/>
                    <a:lstStyle/>
                    <a:p>
                      <a:pPr marL="0" marR="0">
                        <a:spcBef>
                          <a:spcPts val="0"/>
                        </a:spcBef>
                        <a:spcAft>
                          <a:spcPts val="0"/>
                        </a:spcAft>
                      </a:pPr>
                      <a:r>
                        <a:rPr lang="en-US" sz="2000" b="1">
                          <a:effectLst/>
                          <a:latin typeface="Calibri"/>
                          <a:ea typeface="Calibri"/>
                          <a:cs typeface="Times New Roman"/>
                        </a:rPr>
                        <a:t>Functions </a:t>
                      </a:r>
                      <a:r>
                        <a:rPr lang="en-US" sz="2000">
                          <a:effectLst/>
                          <a:latin typeface="Calibri"/>
                          <a:ea typeface="Calibri"/>
                          <a:cs typeface="Times New Roman"/>
                        </a:rPr>
                        <a:t>are</a:t>
                      </a:r>
                      <a:r>
                        <a:rPr lang="en-US" sz="2000" b="1">
                          <a:effectLst/>
                          <a:latin typeface="Calibri"/>
                          <a:ea typeface="Calibri"/>
                          <a:cs typeface="Times New Roman"/>
                        </a:rPr>
                        <a:t> </a:t>
                      </a:r>
                      <a:r>
                        <a:rPr lang="en-US" sz="2000">
                          <a:effectLst/>
                          <a:latin typeface="Calibri"/>
                          <a:ea typeface="Calibri"/>
                          <a:cs typeface="Times New Roman"/>
                        </a:rPr>
                        <a:t>the global tasks the learner can perform in the language</a:t>
                      </a:r>
                    </a:p>
                    <a:p>
                      <a:pPr marL="0" marR="0">
                        <a:spcBef>
                          <a:spcPts val="0"/>
                        </a:spcBef>
                        <a:spcAft>
                          <a:spcPts val="0"/>
                        </a:spcAft>
                      </a:pPr>
                      <a:r>
                        <a:rPr lang="en-US" sz="2000">
                          <a:effectLst/>
                          <a:latin typeface="Calibri"/>
                          <a:ea typeface="Calibri"/>
                          <a:cs typeface="Times New Roman"/>
                        </a:rPr>
                        <a:t> </a:t>
                      </a:r>
                    </a:p>
                  </a:txBody>
                  <a:tcPr marL="68578" marR="68578" marT="0" marB="0"/>
                </a:tc>
              </a:tr>
              <a:tr h="370840">
                <a:tc>
                  <a:txBody>
                    <a:bodyPr/>
                    <a:lstStyle/>
                    <a:p>
                      <a:pPr marL="0" marR="0">
                        <a:spcBef>
                          <a:spcPts val="0"/>
                        </a:spcBef>
                        <a:spcAft>
                          <a:spcPts val="0"/>
                        </a:spcAft>
                      </a:pPr>
                      <a:r>
                        <a:rPr lang="en-US" sz="2200" b="1">
                          <a:effectLst/>
                          <a:latin typeface="Calibri"/>
                          <a:ea typeface="Calibri"/>
                          <a:cs typeface="Times New Roman"/>
                        </a:rPr>
                        <a:t>Contexts and</a:t>
                      </a:r>
                      <a:endParaRPr lang="en-US" sz="2200">
                        <a:effectLst/>
                        <a:latin typeface="Calibri"/>
                        <a:ea typeface="Calibri"/>
                        <a:cs typeface="Times New Roman"/>
                      </a:endParaRPr>
                    </a:p>
                    <a:p>
                      <a:pPr marL="0" marR="0">
                        <a:spcBef>
                          <a:spcPts val="0"/>
                        </a:spcBef>
                        <a:spcAft>
                          <a:spcPts val="0"/>
                        </a:spcAft>
                      </a:pPr>
                      <a:r>
                        <a:rPr lang="en-US" sz="2200" b="1">
                          <a:effectLst/>
                          <a:latin typeface="Calibri"/>
                          <a:ea typeface="Calibri"/>
                          <a:cs typeface="Times New Roman"/>
                        </a:rPr>
                        <a:t>Content</a:t>
                      </a:r>
                      <a:endParaRPr lang="en-US" sz="2200">
                        <a:effectLst/>
                        <a:latin typeface="Calibri"/>
                        <a:ea typeface="Calibri"/>
                        <a:cs typeface="Times New Roman"/>
                      </a:endParaRPr>
                    </a:p>
                  </a:txBody>
                  <a:tcPr marL="68578" marR="68578" marT="0" marB="0"/>
                </a:tc>
                <a:tc>
                  <a:txBody>
                    <a:bodyPr/>
                    <a:lstStyle/>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Oneself</a:t>
                      </a:r>
                    </a:p>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One’s immediate environment</a:t>
                      </a:r>
                    </a:p>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General interest</a:t>
                      </a:r>
                    </a:p>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Work-related</a:t>
                      </a:r>
                    </a:p>
                  </a:txBody>
                  <a:tcPr marL="68578" marR="68578" marT="0" marB="0"/>
                </a:tc>
                <a:tc>
                  <a:txBody>
                    <a:bodyPr/>
                    <a:lstStyle/>
                    <a:p>
                      <a:pPr marL="0" marR="0">
                        <a:spcBef>
                          <a:spcPts val="0"/>
                        </a:spcBef>
                        <a:spcAft>
                          <a:spcPts val="0"/>
                        </a:spcAft>
                      </a:pPr>
                      <a:r>
                        <a:rPr lang="en-US" sz="2000" b="1" dirty="0">
                          <a:effectLst/>
                          <a:latin typeface="Calibri"/>
                          <a:ea typeface="Calibri"/>
                          <a:cs typeface="Times New Roman"/>
                        </a:rPr>
                        <a:t>Contexts</a:t>
                      </a:r>
                      <a:r>
                        <a:rPr lang="en-US" sz="2000" dirty="0">
                          <a:effectLst/>
                          <a:latin typeface="Calibri"/>
                          <a:ea typeface="Calibri"/>
                          <a:cs typeface="Times New Roman"/>
                        </a:rPr>
                        <a:t> are situations within which the learner can function; </a:t>
                      </a:r>
                    </a:p>
                    <a:p>
                      <a:pPr marL="0" marR="0">
                        <a:spcBef>
                          <a:spcPts val="0"/>
                        </a:spcBef>
                        <a:spcAft>
                          <a:spcPts val="0"/>
                        </a:spcAft>
                      </a:pPr>
                      <a:r>
                        <a:rPr lang="en-US" sz="2000" b="1" dirty="0">
                          <a:effectLst/>
                          <a:latin typeface="Calibri"/>
                          <a:ea typeface="Calibri"/>
                          <a:cs typeface="Times New Roman"/>
                        </a:rPr>
                        <a:t>Content</a:t>
                      </a:r>
                      <a:r>
                        <a:rPr lang="en-US" sz="2000" dirty="0">
                          <a:effectLst/>
                          <a:latin typeface="Calibri"/>
                          <a:ea typeface="Calibri"/>
                          <a:cs typeface="Times New Roman"/>
                        </a:rPr>
                        <a:t> is the topics which the learner can understand and discuss</a:t>
                      </a:r>
                    </a:p>
                  </a:txBody>
                  <a:tcPr marL="68578" marR="68578" marT="0" marB="0"/>
                </a:tc>
              </a:tr>
              <a:tr h="370840">
                <a:tc>
                  <a:txBody>
                    <a:bodyPr/>
                    <a:lstStyle/>
                    <a:p>
                      <a:pPr marL="0" marR="0">
                        <a:spcBef>
                          <a:spcPts val="0"/>
                        </a:spcBef>
                        <a:spcAft>
                          <a:spcPts val="0"/>
                        </a:spcAft>
                      </a:pPr>
                      <a:r>
                        <a:rPr lang="en-US" sz="2200" b="1" dirty="0">
                          <a:effectLst/>
                          <a:latin typeface="Calibri"/>
                          <a:ea typeface="Calibri"/>
                          <a:cs typeface="Times New Roman"/>
                        </a:rPr>
                        <a:t>Text Type</a:t>
                      </a:r>
                      <a:endParaRPr lang="en-US" sz="2200" dirty="0">
                        <a:effectLst/>
                        <a:latin typeface="Calibri"/>
                        <a:ea typeface="Calibri"/>
                        <a:cs typeface="Times New Roman"/>
                      </a:endParaRPr>
                    </a:p>
                  </a:txBody>
                  <a:tcPr marL="68578" marR="68578" marT="0" marB="0"/>
                </a:tc>
                <a:tc>
                  <a:txBody>
                    <a:bodyPr/>
                    <a:lstStyle/>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Words</a:t>
                      </a:r>
                    </a:p>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Phrases</a:t>
                      </a:r>
                    </a:p>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Sentences</a:t>
                      </a:r>
                    </a:p>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Questions</a:t>
                      </a:r>
                    </a:p>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Strings of sentences</a:t>
                      </a:r>
                    </a:p>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Connected sentences</a:t>
                      </a:r>
                    </a:p>
                    <a:p>
                      <a:pPr marL="342900" marR="0" lvl="0" indent="-342900">
                        <a:lnSpc>
                          <a:spcPct val="115000"/>
                        </a:lnSpc>
                        <a:spcBef>
                          <a:spcPts val="0"/>
                        </a:spcBef>
                        <a:spcAft>
                          <a:spcPts val="0"/>
                        </a:spcAft>
                        <a:buFont typeface="Symbol"/>
                        <a:buChar char=""/>
                      </a:pPr>
                      <a:r>
                        <a:rPr lang="en-US" sz="2000" dirty="0">
                          <a:effectLst/>
                          <a:latin typeface="Calibri"/>
                          <a:ea typeface="Calibri"/>
                          <a:cs typeface="Times New Roman"/>
                        </a:rPr>
                        <a:t>Paragraphs</a:t>
                      </a:r>
                    </a:p>
                  </a:txBody>
                  <a:tcPr marL="68578" marR="68578" marT="0" marB="0"/>
                </a:tc>
                <a:tc>
                  <a:txBody>
                    <a:bodyPr/>
                    <a:lstStyle/>
                    <a:p>
                      <a:pPr marL="0" marR="0">
                        <a:spcBef>
                          <a:spcPts val="0"/>
                        </a:spcBef>
                        <a:spcAft>
                          <a:spcPts val="0"/>
                        </a:spcAft>
                      </a:pPr>
                      <a:r>
                        <a:rPr lang="en-US" sz="2000" b="1" dirty="0">
                          <a:effectLst/>
                          <a:latin typeface="Calibri"/>
                          <a:ea typeface="Calibri"/>
                          <a:cs typeface="Times New Roman"/>
                        </a:rPr>
                        <a:t>Text type</a:t>
                      </a:r>
                      <a:r>
                        <a:rPr lang="en-US" sz="2000" dirty="0">
                          <a:effectLst/>
                          <a:latin typeface="Calibri"/>
                          <a:ea typeface="Calibri"/>
                          <a:cs typeface="Times New Roman"/>
                        </a:rPr>
                        <a:t> controlled by the learner is that which the learner is able to understand and produce in order to perform the functions of the level</a:t>
                      </a:r>
                    </a:p>
                  </a:txBody>
                  <a:tcPr marL="68578" marR="68578" marT="0" marB="0"/>
                </a:tc>
              </a:tr>
            </a:tbl>
          </a:graphicData>
        </a:graphic>
      </p:graphicFrame>
      <p:sp>
        <p:nvSpPr>
          <p:cNvPr id="4" name="Slide Number Placeholder 3"/>
          <p:cNvSpPr>
            <a:spLocks noGrp="1"/>
          </p:cNvSpPr>
          <p:nvPr>
            <p:ph type="sldNum" sz="quarter" idx="12"/>
          </p:nvPr>
        </p:nvSpPr>
        <p:spPr/>
        <p:txBody>
          <a:bodyPr/>
          <a:lstStyle/>
          <a:p>
            <a:pPr>
              <a:defRPr/>
            </a:pPr>
            <a:fld id="{06F9E743-B05B-4FCA-AF5B-317D0EDE362C}" type="slidenum">
              <a:rPr lang="en-US" smtClean="0"/>
              <a:pPr>
                <a:defRPr/>
              </a:pPr>
              <a:t>19</a:t>
            </a:fld>
            <a:endParaRPr lang="en-US">
              <a:latin typeface="Arial" charset="0"/>
            </a:endParaRPr>
          </a:p>
        </p:txBody>
      </p:sp>
    </p:spTree>
    <p:extLst>
      <p:ext uri="{BB962C8B-B14F-4D97-AF65-F5344CB8AC3E}">
        <p14:creationId xmlns:p14="http://schemas.microsoft.com/office/powerpoint/2010/main" val="1795794703"/>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1"/>
                </a:solidFill>
              </a:rPr>
              <a:t>Wiki</a:t>
            </a:r>
            <a:endParaRPr lang="en-US" dirty="0">
              <a:solidFill>
                <a:schemeClr val="bg1"/>
              </a:solidFill>
            </a:endParaRPr>
          </a:p>
        </p:txBody>
      </p:sp>
      <p:sp>
        <p:nvSpPr>
          <p:cNvPr id="5" name="Content Placeholder 4"/>
          <p:cNvSpPr>
            <a:spLocks noGrp="1"/>
          </p:cNvSpPr>
          <p:nvPr>
            <p:ph idx="1"/>
          </p:nvPr>
        </p:nvSpPr>
        <p:spPr/>
        <p:txBody>
          <a:bodyPr/>
          <a:lstStyle/>
          <a:p>
            <a:r>
              <a:rPr lang="en-US" dirty="0" smtClean="0"/>
              <a:t>Alignment of the National Standards with Common Core</a:t>
            </a:r>
          </a:p>
          <a:p>
            <a:r>
              <a:rPr lang="en-US" dirty="0" smtClean="0"/>
              <a:t>ACTFL Performance Descriptors</a:t>
            </a:r>
          </a:p>
          <a:p>
            <a:r>
              <a:rPr lang="en-US" dirty="0" smtClean="0"/>
              <a:t>21</a:t>
            </a:r>
            <a:r>
              <a:rPr lang="en-US" baseline="30000" dirty="0" smtClean="0"/>
              <a:t>st</a:t>
            </a:r>
            <a:r>
              <a:rPr lang="en-US" dirty="0" smtClean="0"/>
              <a:t> Century Skills Map</a:t>
            </a:r>
          </a:p>
          <a:p>
            <a:r>
              <a:rPr lang="en-US" dirty="0" smtClean="0"/>
              <a:t>P21 Report:  Work Readiness</a:t>
            </a:r>
          </a:p>
          <a:p>
            <a:r>
              <a:rPr lang="en-US" dirty="0" smtClean="0"/>
              <a:t>Common Core Standards</a:t>
            </a:r>
            <a:endParaRPr lang="en-US" dirty="0"/>
          </a:p>
        </p:txBody>
      </p:sp>
    </p:spTree>
    <p:extLst>
      <p:ext uri="{BB962C8B-B14F-4D97-AF65-F5344CB8AC3E}">
        <p14:creationId xmlns:p14="http://schemas.microsoft.com/office/powerpoint/2010/main" val="38742471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Placeholder 4"/>
          <p:cNvGraphicFramePr>
            <a:graphicFrameLocks noGrp="1"/>
          </p:cNvGraphicFramePr>
          <p:nvPr>
            <p:ph type="tbl" idx="1"/>
            <p:extLst>
              <p:ext uri="{D42A27DB-BD31-4B8C-83A1-F6EECF244321}">
                <p14:modId xmlns:p14="http://schemas.microsoft.com/office/powerpoint/2010/main" val="1151550316"/>
              </p:ext>
            </p:extLst>
          </p:nvPr>
        </p:nvGraphicFramePr>
        <p:xfrm>
          <a:off x="30163" y="1143000"/>
          <a:ext cx="9063037" cy="5638800"/>
        </p:xfrm>
        <a:graphic>
          <a:graphicData uri="http://schemas.openxmlformats.org/drawingml/2006/table">
            <a:tbl>
              <a:tblPr firstRow="1" bandRow="1">
                <a:tableStyleId>{5C22544A-7EE6-4342-B048-85BDC9FD1C3A}</a:tableStyleId>
              </a:tblPr>
              <a:tblGrid>
                <a:gridCol w="1722437"/>
                <a:gridCol w="2971800"/>
                <a:gridCol w="4368800"/>
              </a:tblGrid>
              <a:tr h="490379">
                <a:tc>
                  <a:txBody>
                    <a:bodyPr/>
                    <a:lstStyle/>
                    <a:p>
                      <a:pPr marL="0" marR="0" algn="ctr">
                        <a:spcBef>
                          <a:spcPts val="0"/>
                        </a:spcBef>
                        <a:spcAft>
                          <a:spcPts val="0"/>
                        </a:spcAft>
                      </a:pPr>
                      <a:r>
                        <a:rPr lang="en-US" sz="2000" b="1" dirty="0">
                          <a:effectLst/>
                          <a:latin typeface="Calibri"/>
                          <a:ea typeface="Calibri"/>
                          <a:cs typeface="Times New Roman"/>
                        </a:rPr>
                        <a:t>Domain</a:t>
                      </a:r>
                      <a:endParaRPr lang="en-US" sz="2000" dirty="0">
                        <a:effectLst/>
                        <a:latin typeface="Calibri"/>
                        <a:ea typeface="Calibri"/>
                        <a:cs typeface="Times New Roman"/>
                      </a:endParaRPr>
                    </a:p>
                  </a:txBody>
                  <a:tcPr marL="68578" marR="68578" marT="0" marB="0"/>
                </a:tc>
                <a:tc>
                  <a:txBody>
                    <a:bodyPr/>
                    <a:lstStyle/>
                    <a:p>
                      <a:pPr marL="0" marR="0" algn="ctr">
                        <a:spcBef>
                          <a:spcPts val="0"/>
                        </a:spcBef>
                        <a:spcAft>
                          <a:spcPts val="0"/>
                        </a:spcAft>
                      </a:pPr>
                      <a:r>
                        <a:rPr lang="en-US" sz="2000" b="1">
                          <a:effectLst/>
                          <a:latin typeface="Calibri"/>
                          <a:ea typeface="Calibri"/>
                          <a:cs typeface="Times New Roman"/>
                        </a:rPr>
                        <a:t>What it answers</a:t>
                      </a:r>
                      <a:endParaRPr lang="en-US" sz="2000">
                        <a:effectLst/>
                        <a:latin typeface="Calibri"/>
                        <a:ea typeface="Calibri"/>
                        <a:cs typeface="Times New Roman"/>
                      </a:endParaRPr>
                    </a:p>
                  </a:txBody>
                  <a:tcPr marL="68578" marR="68578" marT="0" marB="0"/>
                </a:tc>
                <a:tc>
                  <a:txBody>
                    <a:bodyPr/>
                    <a:lstStyle/>
                    <a:p>
                      <a:pPr marL="0" marR="0" algn="ctr">
                        <a:spcBef>
                          <a:spcPts val="0"/>
                        </a:spcBef>
                        <a:spcAft>
                          <a:spcPts val="0"/>
                        </a:spcAft>
                      </a:pPr>
                      <a:r>
                        <a:rPr lang="en-US" sz="2000" b="1">
                          <a:effectLst/>
                          <a:latin typeface="Calibri"/>
                          <a:ea typeface="Calibri"/>
                          <a:cs typeface="Times New Roman"/>
                        </a:rPr>
                        <a:t>What it describes</a:t>
                      </a:r>
                      <a:endParaRPr lang="en-US" sz="2000">
                        <a:effectLst/>
                        <a:latin typeface="Calibri"/>
                        <a:ea typeface="Calibri"/>
                        <a:cs typeface="Times New Roman"/>
                      </a:endParaRPr>
                    </a:p>
                  </a:txBody>
                  <a:tcPr marL="68578" marR="68578" marT="0" marB="0"/>
                </a:tc>
              </a:tr>
              <a:tr h="1357821">
                <a:tc>
                  <a:txBody>
                    <a:bodyPr/>
                    <a:lstStyle/>
                    <a:p>
                      <a:pPr marL="0" marR="0">
                        <a:spcBef>
                          <a:spcPts val="0"/>
                        </a:spcBef>
                        <a:spcAft>
                          <a:spcPts val="0"/>
                        </a:spcAft>
                      </a:pPr>
                      <a:r>
                        <a:rPr lang="en-US" sz="2000" b="1">
                          <a:effectLst/>
                          <a:latin typeface="Calibri"/>
                          <a:ea typeface="Calibri"/>
                          <a:cs typeface="Times New Roman"/>
                        </a:rPr>
                        <a:t>Language Control</a:t>
                      </a:r>
                      <a:endParaRPr lang="en-US" sz="2000">
                        <a:effectLst/>
                        <a:latin typeface="Calibri"/>
                        <a:ea typeface="Calibri"/>
                        <a:cs typeface="Times New Roman"/>
                      </a:endParaRPr>
                    </a:p>
                  </a:txBody>
                  <a:tcPr marL="68578" marR="68578" marT="0" marB="0"/>
                </a:tc>
                <a:tc>
                  <a:txBody>
                    <a:bodyPr/>
                    <a:lstStyle/>
                    <a:p>
                      <a:pPr marL="0" marR="0">
                        <a:spcBef>
                          <a:spcPts val="0"/>
                        </a:spcBef>
                        <a:spcAft>
                          <a:spcPts val="0"/>
                        </a:spcAft>
                      </a:pPr>
                      <a:r>
                        <a:rPr lang="en-US" sz="2000">
                          <a:effectLst/>
                          <a:latin typeface="Calibri"/>
                          <a:ea typeface="Calibri"/>
                          <a:cs typeface="Times New Roman"/>
                        </a:rPr>
                        <a:t>How accurate is the language learner’s language?</a:t>
                      </a:r>
                    </a:p>
                  </a:txBody>
                  <a:tcPr marL="68578" marR="68578" marT="0" marB="0"/>
                </a:tc>
                <a:tc>
                  <a:txBody>
                    <a:bodyPr/>
                    <a:lstStyle/>
                    <a:p>
                      <a:pPr marL="0" marR="0">
                        <a:spcBef>
                          <a:spcPts val="0"/>
                        </a:spcBef>
                        <a:spcAft>
                          <a:spcPts val="0"/>
                        </a:spcAft>
                      </a:pPr>
                      <a:r>
                        <a:rPr lang="en-US" sz="2000">
                          <a:effectLst/>
                          <a:latin typeface="Calibri"/>
                          <a:ea typeface="Calibri"/>
                          <a:cs typeface="Times New Roman"/>
                        </a:rPr>
                        <a:t>Describes the level of control the learner has over certain language features or strategies to produce or understand language</a:t>
                      </a:r>
                    </a:p>
                  </a:txBody>
                  <a:tcPr marL="68578" marR="68578" marT="0" marB="0"/>
                </a:tc>
              </a:tr>
              <a:tr h="1018366">
                <a:tc>
                  <a:txBody>
                    <a:bodyPr/>
                    <a:lstStyle/>
                    <a:p>
                      <a:pPr marL="0" marR="0">
                        <a:spcBef>
                          <a:spcPts val="0"/>
                        </a:spcBef>
                        <a:spcAft>
                          <a:spcPts val="0"/>
                        </a:spcAft>
                      </a:pPr>
                      <a:endParaRPr lang="en-US" sz="2000" dirty="0">
                        <a:effectLst/>
                        <a:latin typeface="Calibri"/>
                        <a:ea typeface="Calibri"/>
                        <a:cs typeface="Times New Roman"/>
                      </a:endParaRPr>
                    </a:p>
                  </a:txBody>
                  <a:tcPr marL="68578" marR="68578" marT="0" marB="0"/>
                </a:tc>
                <a:tc>
                  <a:txBody>
                    <a:bodyPr/>
                    <a:lstStyle/>
                    <a:p>
                      <a:pPr marL="0" marR="0">
                        <a:spcBef>
                          <a:spcPts val="0"/>
                        </a:spcBef>
                        <a:spcAft>
                          <a:spcPts val="0"/>
                        </a:spcAft>
                      </a:pPr>
                      <a:endParaRPr lang="en-US" sz="2000" dirty="0">
                        <a:effectLst/>
                        <a:latin typeface="Calibri"/>
                        <a:ea typeface="Calibri"/>
                        <a:cs typeface="Times New Roman"/>
                      </a:endParaRPr>
                    </a:p>
                  </a:txBody>
                  <a:tcPr marL="68578" marR="68578" marT="0" marB="0"/>
                </a:tc>
                <a:tc>
                  <a:txBody>
                    <a:bodyPr/>
                    <a:lstStyle/>
                    <a:p>
                      <a:pPr marL="0" marR="0">
                        <a:spcBef>
                          <a:spcPts val="0"/>
                        </a:spcBef>
                        <a:spcAft>
                          <a:spcPts val="0"/>
                        </a:spcAft>
                      </a:pPr>
                      <a:endParaRPr lang="en-US" sz="2000" dirty="0">
                        <a:effectLst/>
                        <a:latin typeface="Calibri"/>
                        <a:ea typeface="Calibri"/>
                        <a:cs typeface="Times New Roman"/>
                      </a:endParaRPr>
                    </a:p>
                  </a:txBody>
                  <a:tcPr marL="68578" marR="68578" marT="0" marB="0"/>
                </a:tc>
              </a:tr>
              <a:tr h="1357821">
                <a:tc>
                  <a:txBody>
                    <a:bodyPr/>
                    <a:lstStyle/>
                    <a:p>
                      <a:pPr marL="0" marR="0">
                        <a:spcBef>
                          <a:spcPts val="0"/>
                        </a:spcBef>
                        <a:spcAft>
                          <a:spcPts val="0"/>
                        </a:spcAft>
                      </a:pPr>
                      <a:endParaRPr lang="en-US" sz="2000" dirty="0">
                        <a:effectLst/>
                        <a:latin typeface="Calibri"/>
                        <a:ea typeface="Calibri"/>
                        <a:cs typeface="Times New Roman"/>
                      </a:endParaRPr>
                    </a:p>
                  </a:txBody>
                  <a:tcPr marL="68578" marR="68578" marT="0" marB="0"/>
                </a:tc>
                <a:tc>
                  <a:txBody>
                    <a:bodyPr/>
                    <a:lstStyle/>
                    <a:p>
                      <a:pPr marL="0" marR="0">
                        <a:spcBef>
                          <a:spcPts val="0"/>
                        </a:spcBef>
                        <a:spcAft>
                          <a:spcPts val="0"/>
                        </a:spcAft>
                      </a:pPr>
                      <a:endParaRPr lang="en-US" sz="2000" dirty="0">
                        <a:effectLst/>
                        <a:latin typeface="Calibri"/>
                        <a:ea typeface="Calibri"/>
                        <a:cs typeface="Times New Roman"/>
                      </a:endParaRPr>
                    </a:p>
                  </a:txBody>
                  <a:tcPr marL="68578" marR="68578" marT="0" marB="0"/>
                </a:tc>
                <a:tc>
                  <a:txBody>
                    <a:bodyPr/>
                    <a:lstStyle/>
                    <a:p>
                      <a:pPr marL="0" marR="0">
                        <a:spcBef>
                          <a:spcPts val="0"/>
                        </a:spcBef>
                        <a:spcAft>
                          <a:spcPts val="0"/>
                        </a:spcAft>
                      </a:pPr>
                      <a:endParaRPr lang="en-US" sz="2000" dirty="0">
                        <a:effectLst/>
                        <a:latin typeface="Calibri"/>
                        <a:ea typeface="Calibri"/>
                        <a:cs typeface="Times New Roman"/>
                      </a:endParaRPr>
                    </a:p>
                  </a:txBody>
                  <a:tcPr marL="68578" marR="68578" marT="0" marB="0"/>
                </a:tc>
              </a:tr>
              <a:tr h="1414413">
                <a:tc>
                  <a:txBody>
                    <a:bodyPr/>
                    <a:lstStyle/>
                    <a:p>
                      <a:pPr marL="0" marR="0">
                        <a:spcBef>
                          <a:spcPts val="0"/>
                        </a:spcBef>
                        <a:spcAft>
                          <a:spcPts val="0"/>
                        </a:spcAft>
                      </a:pPr>
                      <a:endParaRPr lang="en-US" sz="2000" dirty="0">
                        <a:effectLst/>
                        <a:latin typeface="Calibri"/>
                        <a:ea typeface="Calibri"/>
                        <a:cs typeface="Times New Roman"/>
                      </a:endParaRPr>
                    </a:p>
                  </a:txBody>
                  <a:tcPr marL="68578" marR="68578" marT="0" marB="0"/>
                </a:tc>
                <a:tc>
                  <a:txBody>
                    <a:bodyPr/>
                    <a:lstStyle/>
                    <a:p>
                      <a:pPr marL="0" marR="0">
                        <a:spcBef>
                          <a:spcPts val="0"/>
                        </a:spcBef>
                        <a:spcAft>
                          <a:spcPts val="0"/>
                        </a:spcAft>
                      </a:pPr>
                      <a:endParaRPr lang="en-US" sz="2000" dirty="0">
                        <a:effectLst/>
                        <a:latin typeface="Calibri"/>
                        <a:ea typeface="Calibri"/>
                        <a:cs typeface="Times New Roman"/>
                      </a:endParaRPr>
                    </a:p>
                  </a:txBody>
                  <a:tcPr marL="68578" marR="68578" marT="0" marB="0"/>
                </a:tc>
                <a:tc>
                  <a:txBody>
                    <a:bodyPr/>
                    <a:lstStyle/>
                    <a:p>
                      <a:pPr marL="0" marR="0">
                        <a:spcBef>
                          <a:spcPts val="0"/>
                        </a:spcBef>
                        <a:spcAft>
                          <a:spcPts val="0"/>
                        </a:spcAft>
                      </a:pPr>
                      <a:endParaRPr lang="en-US" sz="2000" dirty="0">
                        <a:effectLst/>
                        <a:latin typeface="Calibri"/>
                        <a:ea typeface="Calibri"/>
                        <a:cs typeface="Times New Roman"/>
                      </a:endParaRPr>
                    </a:p>
                  </a:txBody>
                  <a:tcPr marL="68578" marR="68578" marT="0" marB="0"/>
                </a:tc>
              </a:tr>
            </a:tbl>
          </a:graphicData>
        </a:graphic>
      </p:graphicFrame>
      <p:sp>
        <p:nvSpPr>
          <p:cNvPr id="4" name="Slide Number Placeholder 3"/>
          <p:cNvSpPr>
            <a:spLocks noGrp="1"/>
          </p:cNvSpPr>
          <p:nvPr>
            <p:ph type="sldNum" sz="quarter" idx="12"/>
          </p:nvPr>
        </p:nvSpPr>
        <p:spPr/>
        <p:txBody>
          <a:bodyPr/>
          <a:lstStyle/>
          <a:p>
            <a:pPr>
              <a:defRPr/>
            </a:pPr>
            <a:fld id="{FE997C04-5944-4A6F-A2B7-9493517CBE34}" type="slidenum">
              <a:rPr lang="en-US" smtClean="0"/>
              <a:pPr>
                <a:defRPr/>
              </a:pPr>
              <a:t>20</a:t>
            </a:fld>
            <a:endParaRPr lang="en-US">
              <a:latin typeface="Arial" charset="0"/>
            </a:endParaRPr>
          </a:p>
        </p:txBody>
      </p:sp>
      <p:sp>
        <p:nvSpPr>
          <p:cNvPr id="119837" name="TextBox 6"/>
          <p:cNvSpPr txBox="1">
            <a:spLocks noChangeArrowheads="1"/>
          </p:cNvSpPr>
          <p:nvPr/>
        </p:nvSpPr>
        <p:spPr bwMode="auto">
          <a:xfrm>
            <a:off x="808037" y="605135"/>
            <a:ext cx="87169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500">
                <a:solidFill>
                  <a:srgbClr val="FFFFFF"/>
                </a:solidFill>
                <a:latin typeface="Arial" pitchFamily="34" charset="0"/>
              </a:defRPr>
            </a:lvl1pPr>
            <a:lvl2pPr marL="742950" indent="-285750">
              <a:defRPr sz="2500">
                <a:solidFill>
                  <a:srgbClr val="FFFFFF"/>
                </a:solidFill>
                <a:latin typeface="Arial" pitchFamily="34" charset="0"/>
              </a:defRPr>
            </a:lvl2pPr>
            <a:lvl3pPr marL="1143000" indent="-228600">
              <a:defRPr sz="2500">
                <a:solidFill>
                  <a:srgbClr val="FFFFFF"/>
                </a:solidFill>
                <a:latin typeface="Arial" pitchFamily="34" charset="0"/>
              </a:defRPr>
            </a:lvl3pPr>
            <a:lvl4pPr marL="1600200" indent="-228600">
              <a:defRPr sz="2500">
                <a:solidFill>
                  <a:srgbClr val="FFFFFF"/>
                </a:solidFill>
                <a:latin typeface="Arial" pitchFamily="34" charset="0"/>
              </a:defRPr>
            </a:lvl4pPr>
            <a:lvl5pPr marL="2057400" indent="-228600">
              <a:defRPr sz="2500">
                <a:solidFill>
                  <a:srgbClr val="FFFFFF"/>
                </a:solidFill>
                <a:latin typeface="Arial" pitchFamily="34" charset="0"/>
              </a:defRPr>
            </a:lvl5pPr>
            <a:lvl6pPr marL="2514600" indent="-228600" eaLnBrk="0" fontAlgn="base" hangingPunct="0">
              <a:spcBef>
                <a:spcPct val="0"/>
              </a:spcBef>
              <a:spcAft>
                <a:spcPct val="0"/>
              </a:spcAft>
              <a:defRPr sz="2500">
                <a:solidFill>
                  <a:srgbClr val="FFFFFF"/>
                </a:solidFill>
                <a:latin typeface="Arial" pitchFamily="34" charset="0"/>
              </a:defRPr>
            </a:lvl6pPr>
            <a:lvl7pPr marL="2971800" indent="-228600" eaLnBrk="0" fontAlgn="base" hangingPunct="0">
              <a:spcBef>
                <a:spcPct val="0"/>
              </a:spcBef>
              <a:spcAft>
                <a:spcPct val="0"/>
              </a:spcAft>
              <a:defRPr sz="2500">
                <a:solidFill>
                  <a:srgbClr val="FFFFFF"/>
                </a:solidFill>
                <a:latin typeface="Arial" pitchFamily="34" charset="0"/>
              </a:defRPr>
            </a:lvl7pPr>
            <a:lvl8pPr marL="3429000" indent="-228600" eaLnBrk="0" fontAlgn="base" hangingPunct="0">
              <a:spcBef>
                <a:spcPct val="0"/>
              </a:spcBef>
              <a:spcAft>
                <a:spcPct val="0"/>
              </a:spcAft>
              <a:defRPr sz="2500">
                <a:solidFill>
                  <a:srgbClr val="FFFFFF"/>
                </a:solidFill>
                <a:latin typeface="Arial" pitchFamily="34" charset="0"/>
              </a:defRPr>
            </a:lvl8pPr>
            <a:lvl9pPr marL="3886200" indent="-228600" eaLnBrk="0" fontAlgn="base" hangingPunct="0">
              <a:spcBef>
                <a:spcPct val="0"/>
              </a:spcBef>
              <a:spcAft>
                <a:spcPct val="0"/>
              </a:spcAft>
              <a:defRPr sz="2500">
                <a:solidFill>
                  <a:srgbClr val="FFFFFF"/>
                </a:solidFill>
                <a:latin typeface="Arial" pitchFamily="34" charset="0"/>
              </a:defRPr>
            </a:lvl9pPr>
          </a:lstStyle>
          <a:p>
            <a:r>
              <a:rPr lang="en-US" sz="2400" dirty="0"/>
              <a:t>How / How well able to be understood and to understand</a:t>
            </a:r>
          </a:p>
        </p:txBody>
      </p:sp>
    </p:spTree>
    <p:extLst>
      <p:ext uri="{BB962C8B-B14F-4D97-AF65-F5344CB8AC3E}">
        <p14:creationId xmlns:p14="http://schemas.microsoft.com/office/powerpoint/2010/main" val="398557370"/>
      </p:ext>
    </p:extLst>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Placeholder 4"/>
          <p:cNvGraphicFramePr>
            <a:graphicFrameLocks noGrp="1"/>
          </p:cNvGraphicFramePr>
          <p:nvPr>
            <p:ph type="tbl" idx="1"/>
            <p:extLst>
              <p:ext uri="{D42A27DB-BD31-4B8C-83A1-F6EECF244321}">
                <p14:modId xmlns:p14="http://schemas.microsoft.com/office/powerpoint/2010/main" val="3682516579"/>
              </p:ext>
            </p:extLst>
          </p:nvPr>
        </p:nvGraphicFramePr>
        <p:xfrm>
          <a:off x="30163" y="1143000"/>
          <a:ext cx="9063037" cy="5638800"/>
        </p:xfrm>
        <a:graphic>
          <a:graphicData uri="http://schemas.openxmlformats.org/drawingml/2006/table">
            <a:tbl>
              <a:tblPr firstRow="1" bandRow="1">
                <a:tableStyleId>{5C22544A-7EE6-4342-B048-85BDC9FD1C3A}</a:tableStyleId>
              </a:tblPr>
              <a:tblGrid>
                <a:gridCol w="1722437"/>
                <a:gridCol w="2971800"/>
                <a:gridCol w="4368800"/>
              </a:tblGrid>
              <a:tr h="490379">
                <a:tc>
                  <a:txBody>
                    <a:bodyPr/>
                    <a:lstStyle/>
                    <a:p>
                      <a:pPr marL="0" marR="0" algn="ctr">
                        <a:spcBef>
                          <a:spcPts val="0"/>
                        </a:spcBef>
                        <a:spcAft>
                          <a:spcPts val="0"/>
                        </a:spcAft>
                      </a:pPr>
                      <a:r>
                        <a:rPr lang="en-US" sz="2000" b="1" dirty="0">
                          <a:effectLst/>
                          <a:latin typeface="Calibri"/>
                          <a:ea typeface="Calibri"/>
                          <a:cs typeface="Times New Roman"/>
                        </a:rPr>
                        <a:t>Domain</a:t>
                      </a:r>
                      <a:endParaRPr lang="en-US" sz="2000" dirty="0">
                        <a:effectLst/>
                        <a:latin typeface="Calibri"/>
                        <a:ea typeface="Calibri"/>
                        <a:cs typeface="Times New Roman"/>
                      </a:endParaRPr>
                    </a:p>
                  </a:txBody>
                  <a:tcPr marL="68578" marR="68578" marT="0" marB="0"/>
                </a:tc>
                <a:tc>
                  <a:txBody>
                    <a:bodyPr/>
                    <a:lstStyle/>
                    <a:p>
                      <a:pPr marL="0" marR="0" algn="ctr">
                        <a:spcBef>
                          <a:spcPts val="0"/>
                        </a:spcBef>
                        <a:spcAft>
                          <a:spcPts val="0"/>
                        </a:spcAft>
                      </a:pPr>
                      <a:r>
                        <a:rPr lang="en-US" sz="2000" b="1">
                          <a:effectLst/>
                          <a:latin typeface="Calibri"/>
                          <a:ea typeface="Calibri"/>
                          <a:cs typeface="Times New Roman"/>
                        </a:rPr>
                        <a:t>What it answers</a:t>
                      </a:r>
                      <a:endParaRPr lang="en-US" sz="2000">
                        <a:effectLst/>
                        <a:latin typeface="Calibri"/>
                        <a:ea typeface="Calibri"/>
                        <a:cs typeface="Times New Roman"/>
                      </a:endParaRPr>
                    </a:p>
                  </a:txBody>
                  <a:tcPr marL="68578" marR="68578" marT="0" marB="0"/>
                </a:tc>
                <a:tc>
                  <a:txBody>
                    <a:bodyPr/>
                    <a:lstStyle/>
                    <a:p>
                      <a:pPr marL="0" marR="0" algn="ctr">
                        <a:spcBef>
                          <a:spcPts val="0"/>
                        </a:spcBef>
                        <a:spcAft>
                          <a:spcPts val="0"/>
                        </a:spcAft>
                      </a:pPr>
                      <a:r>
                        <a:rPr lang="en-US" sz="2000" b="1">
                          <a:effectLst/>
                          <a:latin typeface="Calibri"/>
                          <a:ea typeface="Calibri"/>
                          <a:cs typeface="Times New Roman"/>
                        </a:rPr>
                        <a:t>What it describes</a:t>
                      </a:r>
                      <a:endParaRPr lang="en-US" sz="2000">
                        <a:effectLst/>
                        <a:latin typeface="Calibri"/>
                        <a:ea typeface="Calibri"/>
                        <a:cs typeface="Times New Roman"/>
                      </a:endParaRPr>
                    </a:p>
                  </a:txBody>
                  <a:tcPr marL="68578" marR="68578" marT="0" marB="0"/>
                </a:tc>
              </a:tr>
              <a:tr h="1357821">
                <a:tc>
                  <a:txBody>
                    <a:bodyPr/>
                    <a:lstStyle/>
                    <a:p>
                      <a:pPr marL="0" marR="0">
                        <a:spcBef>
                          <a:spcPts val="0"/>
                        </a:spcBef>
                        <a:spcAft>
                          <a:spcPts val="0"/>
                        </a:spcAft>
                      </a:pPr>
                      <a:r>
                        <a:rPr lang="en-US" sz="2000" b="1">
                          <a:effectLst/>
                          <a:latin typeface="Calibri"/>
                          <a:ea typeface="Calibri"/>
                          <a:cs typeface="Times New Roman"/>
                        </a:rPr>
                        <a:t>Language Control</a:t>
                      </a:r>
                      <a:endParaRPr lang="en-US" sz="2000">
                        <a:effectLst/>
                        <a:latin typeface="Calibri"/>
                        <a:ea typeface="Calibri"/>
                        <a:cs typeface="Times New Roman"/>
                      </a:endParaRPr>
                    </a:p>
                  </a:txBody>
                  <a:tcPr marL="68578" marR="68578" marT="0" marB="0"/>
                </a:tc>
                <a:tc>
                  <a:txBody>
                    <a:bodyPr/>
                    <a:lstStyle/>
                    <a:p>
                      <a:pPr marL="0" marR="0">
                        <a:spcBef>
                          <a:spcPts val="0"/>
                        </a:spcBef>
                        <a:spcAft>
                          <a:spcPts val="0"/>
                        </a:spcAft>
                      </a:pPr>
                      <a:r>
                        <a:rPr lang="en-US" sz="2000">
                          <a:effectLst/>
                          <a:latin typeface="Calibri"/>
                          <a:ea typeface="Calibri"/>
                          <a:cs typeface="Times New Roman"/>
                        </a:rPr>
                        <a:t>How accurate is the language learner’s language?</a:t>
                      </a:r>
                    </a:p>
                  </a:txBody>
                  <a:tcPr marL="68578" marR="68578" marT="0" marB="0"/>
                </a:tc>
                <a:tc>
                  <a:txBody>
                    <a:bodyPr/>
                    <a:lstStyle/>
                    <a:p>
                      <a:pPr marL="0" marR="0">
                        <a:spcBef>
                          <a:spcPts val="0"/>
                        </a:spcBef>
                        <a:spcAft>
                          <a:spcPts val="0"/>
                        </a:spcAft>
                      </a:pPr>
                      <a:r>
                        <a:rPr lang="en-US" sz="2000">
                          <a:effectLst/>
                          <a:latin typeface="Calibri"/>
                          <a:ea typeface="Calibri"/>
                          <a:cs typeface="Times New Roman"/>
                        </a:rPr>
                        <a:t>Describes the level of control the learner has over certain language features or strategies to produce or understand language</a:t>
                      </a:r>
                    </a:p>
                  </a:txBody>
                  <a:tcPr marL="68578" marR="68578" marT="0" marB="0"/>
                </a:tc>
              </a:tr>
              <a:tr h="1018366">
                <a:tc>
                  <a:txBody>
                    <a:bodyPr/>
                    <a:lstStyle/>
                    <a:p>
                      <a:pPr marL="0" marR="0">
                        <a:spcBef>
                          <a:spcPts val="0"/>
                        </a:spcBef>
                        <a:spcAft>
                          <a:spcPts val="0"/>
                        </a:spcAft>
                      </a:pPr>
                      <a:r>
                        <a:rPr lang="en-US" sz="2000" b="1">
                          <a:effectLst/>
                          <a:latin typeface="Calibri"/>
                          <a:ea typeface="Calibri"/>
                          <a:cs typeface="Times New Roman"/>
                        </a:rPr>
                        <a:t>Vocabulary</a:t>
                      </a:r>
                      <a:endParaRPr lang="en-US" sz="2000">
                        <a:effectLst/>
                        <a:latin typeface="Calibri"/>
                        <a:ea typeface="Calibri"/>
                        <a:cs typeface="Times New Roman"/>
                      </a:endParaRPr>
                    </a:p>
                  </a:txBody>
                  <a:tcPr marL="68578" marR="68578" marT="0" marB="0"/>
                </a:tc>
                <a:tc>
                  <a:txBody>
                    <a:bodyPr/>
                    <a:lstStyle/>
                    <a:p>
                      <a:pPr marL="0" marR="0">
                        <a:spcBef>
                          <a:spcPts val="0"/>
                        </a:spcBef>
                        <a:spcAft>
                          <a:spcPts val="0"/>
                        </a:spcAft>
                      </a:pPr>
                      <a:r>
                        <a:rPr lang="en-US" sz="2000" dirty="0">
                          <a:effectLst/>
                          <a:latin typeface="Calibri"/>
                          <a:ea typeface="Calibri"/>
                          <a:cs typeface="Times New Roman"/>
                        </a:rPr>
                        <a:t>How extensive and applicable is the language learner’s vocabulary?</a:t>
                      </a:r>
                    </a:p>
                  </a:txBody>
                  <a:tcPr marL="68578" marR="68578" marT="0" marB="0"/>
                </a:tc>
                <a:tc>
                  <a:txBody>
                    <a:bodyPr/>
                    <a:lstStyle/>
                    <a:p>
                      <a:pPr marL="0" marR="0">
                        <a:spcBef>
                          <a:spcPts val="0"/>
                        </a:spcBef>
                        <a:spcAft>
                          <a:spcPts val="0"/>
                        </a:spcAft>
                      </a:pPr>
                      <a:r>
                        <a:rPr lang="en-US" sz="2000">
                          <a:effectLst/>
                          <a:latin typeface="Calibri"/>
                          <a:ea typeface="Calibri"/>
                          <a:cs typeface="Times New Roman"/>
                        </a:rPr>
                        <a:t>Describes the parameters of vocabulary used to produce or understand language</a:t>
                      </a:r>
                    </a:p>
                  </a:txBody>
                  <a:tcPr marL="68578" marR="68578" marT="0" marB="0"/>
                </a:tc>
              </a:tr>
              <a:tr h="1357821">
                <a:tc>
                  <a:txBody>
                    <a:bodyPr/>
                    <a:lstStyle/>
                    <a:p>
                      <a:pPr marL="0" marR="0">
                        <a:spcBef>
                          <a:spcPts val="0"/>
                        </a:spcBef>
                        <a:spcAft>
                          <a:spcPts val="0"/>
                        </a:spcAft>
                      </a:pPr>
                      <a:endParaRPr lang="en-US" sz="2000" dirty="0">
                        <a:effectLst/>
                        <a:latin typeface="Calibri"/>
                        <a:ea typeface="Calibri"/>
                        <a:cs typeface="Times New Roman"/>
                      </a:endParaRPr>
                    </a:p>
                  </a:txBody>
                  <a:tcPr marL="68578" marR="68578" marT="0" marB="0"/>
                </a:tc>
                <a:tc>
                  <a:txBody>
                    <a:bodyPr/>
                    <a:lstStyle/>
                    <a:p>
                      <a:pPr marL="0" marR="0">
                        <a:spcBef>
                          <a:spcPts val="0"/>
                        </a:spcBef>
                        <a:spcAft>
                          <a:spcPts val="0"/>
                        </a:spcAft>
                      </a:pPr>
                      <a:endParaRPr lang="en-US" sz="2000" dirty="0">
                        <a:effectLst/>
                        <a:latin typeface="Calibri"/>
                        <a:ea typeface="Calibri"/>
                        <a:cs typeface="Times New Roman"/>
                      </a:endParaRPr>
                    </a:p>
                  </a:txBody>
                  <a:tcPr marL="68578" marR="68578" marT="0" marB="0"/>
                </a:tc>
                <a:tc>
                  <a:txBody>
                    <a:bodyPr/>
                    <a:lstStyle/>
                    <a:p>
                      <a:pPr marL="0" marR="0">
                        <a:spcBef>
                          <a:spcPts val="0"/>
                        </a:spcBef>
                        <a:spcAft>
                          <a:spcPts val="0"/>
                        </a:spcAft>
                      </a:pPr>
                      <a:endParaRPr lang="en-US" sz="2000" dirty="0">
                        <a:effectLst/>
                        <a:latin typeface="Calibri"/>
                        <a:ea typeface="Calibri"/>
                        <a:cs typeface="Times New Roman"/>
                      </a:endParaRPr>
                    </a:p>
                  </a:txBody>
                  <a:tcPr marL="68578" marR="68578" marT="0" marB="0"/>
                </a:tc>
              </a:tr>
              <a:tr h="1414413">
                <a:tc>
                  <a:txBody>
                    <a:bodyPr/>
                    <a:lstStyle/>
                    <a:p>
                      <a:pPr marL="0" marR="0">
                        <a:spcBef>
                          <a:spcPts val="0"/>
                        </a:spcBef>
                        <a:spcAft>
                          <a:spcPts val="0"/>
                        </a:spcAft>
                      </a:pPr>
                      <a:endParaRPr lang="en-US" sz="2000" dirty="0">
                        <a:effectLst/>
                        <a:latin typeface="Calibri"/>
                        <a:ea typeface="Calibri"/>
                        <a:cs typeface="Times New Roman"/>
                      </a:endParaRPr>
                    </a:p>
                  </a:txBody>
                  <a:tcPr marL="68578" marR="68578" marT="0" marB="0"/>
                </a:tc>
                <a:tc>
                  <a:txBody>
                    <a:bodyPr/>
                    <a:lstStyle/>
                    <a:p>
                      <a:pPr marL="0" marR="0">
                        <a:spcBef>
                          <a:spcPts val="0"/>
                        </a:spcBef>
                        <a:spcAft>
                          <a:spcPts val="0"/>
                        </a:spcAft>
                      </a:pPr>
                      <a:endParaRPr lang="en-US" sz="2000" dirty="0">
                        <a:effectLst/>
                        <a:latin typeface="Calibri"/>
                        <a:ea typeface="Calibri"/>
                        <a:cs typeface="Times New Roman"/>
                      </a:endParaRPr>
                    </a:p>
                  </a:txBody>
                  <a:tcPr marL="68578" marR="68578" marT="0" marB="0"/>
                </a:tc>
                <a:tc>
                  <a:txBody>
                    <a:bodyPr/>
                    <a:lstStyle/>
                    <a:p>
                      <a:pPr marL="0" marR="0">
                        <a:spcBef>
                          <a:spcPts val="0"/>
                        </a:spcBef>
                        <a:spcAft>
                          <a:spcPts val="0"/>
                        </a:spcAft>
                      </a:pPr>
                      <a:endParaRPr lang="en-US" sz="2000" dirty="0">
                        <a:effectLst/>
                        <a:latin typeface="Calibri"/>
                        <a:ea typeface="Calibri"/>
                        <a:cs typeface="Times New Roman"/>
                      </a:endParaRPr>
                    </a:p>
                  </a:txBody>
                  <a:tcPr marL="68578" marR="68578" marT="0" marB="0"/>
                </a:tc>
              </a:tr>
            </a:tbl>
          </a:graphicData>
        </a:graphic>
      </p:graphicFrame>
      <p:sp>
        <p:nvSpPr>
          <p:cNvPr id="4" name="Slide Number Placeholder 3"/>
          <p:cNvSpPr>
            <a:spLocks noGrp="1"/>
          </p:cNvSpPr>
          <p:nvPr>
            <p:ph type="sldNum" sz="quarter" idx="12"/>
          </p:nvPr>
        </p:nvSpPr>
        <p:spPr/>
        <p:txBody>
          <a:bodyPr/>
          <a:lstStyle/>
          <a:p>
            <a:pPr>
              <a:defRPr/>
            </a:pPr>
            <a:fld id="{FE997C04-5944-4A6F-A2B7-9493517CBE34}" type="slidenum">
              <a:rPr lang="en-US" smtClean="0"/>
              <a:pPr>
                <a:defRPr/>
              </a:pPr>
              <a:t>21</a:t>
            </a:fld>
            <a:endParaRPr lang="en-US">
              <a:latin typeface="Arial" charset="0"/>
            </a:endParaRPr>
          </a:p>
        </p:txBody>
      </p:sp>
      <p:sp>
        <p:nvSpPr>
          <p:cNvPr id="119837" name="TextBox 6"/>
          <p:cNvSpPr txBox="1">
            <a:spLocks noChangeArrowheads="1"/>
          </p:cNvSpPr>
          <p:nvPr/>
        </p:nvSpPr>
        <p:spPr bwMode="auto">
          <a:xfrm>
            <a:off x="808037" y="605135"/>
            <a:ext cx="87169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500">
                <a:solidFill>
                  <a:srgbClr val="FFFFFF"/>
                </a:solidFill>
                <a:latin typeface="Arial" pitchFamily="34" charset="0"/>
              </a:defRPr>
            </a:lvl1pPr>
            <a:lvl2pPr marL="742950" indent="-285750">
              <a:defRPr sz="2500">
                <a:solidFill>
                  <a:srgbClr val="FFFFFF"/>
                </a:solidFill>
                <a:latin typeface="Arial" pitchFamily="34" charset="0"/>
              </a:defRPr>
            </a:lvl2pPr>
            <a:lvl3pPr marL="1143000" indent="-228600">
              <a:defRPr sz="2500">
                <a:solidFill>
                  <a:srgbClr val="FFFFFF"/>
                </a:solidFill>
                <a:latin typeface="Arial" pitchFamily="34" charset="0"/>
              </a:defRPr>
            </a:lvl3pPr>
            <a:lvl4pPr marL="1600200" indent="-228600">
              <a:defRPr sz="2500">
                <a:solidFill>
                  <a:srgbClr val="FFFFFF"/>
                </a:solidFill>
                <a:latin typeface="Arial" pitchFamily="34" charset="0"/>
              </a:defRPr>
            </a:lvl4pPr>
            <a:lvl5pPr marL="2057400" indent="-228600">
              <a:defRPr sz="2500">
                <a:solidFill>
                  <a:srgbClr val="FFFFFF"/>
                </a:solidFill>
                <a:latin typeface="Arial" pitchFamily="34" charset="0"/>
              </a:defRPr>
            </a:lvl5pPr>
            <a:lvl6pPr marL="2514600" indent="-228600" eaLnBrk="0" fontAlgn="base" hangingPunct="0">
              <a:spcBef>
                <a:spcPct val="0"/>
              </a:spcBef>
              <a:spcAft>
                <a:spcPct val="0"/>
              </a:spcAft>
              <a:defRPr sz="2500">
                <a:solidFill>
                  <a:srgbClr val="FFFFFF"/>
                </a:solidFill>
                <a:latin typeface="Arial" pitchFamily="34" charset="0"/>
              </a:defRPr>
            </a:lvl6pPr>
            <a:lvl7pPr marL="2971800" indent="-228600" eaLnBrk="0" fontAlgn="base" hangingPunct="0">
              <a:spcBef>
                <a:spcPct val="0"/>
              </a:spcBef>
              <a:spcAft>
                <a:spcPct val="0"/>
              </a:spcAft>
              <a:defRPr sz="2500">
                <a:solidFill>
                  <a:srgbClr val="FFFFFF"/>
                </a:solidFill>
                <a:latin typeface="Arial" pitchFamily="34" charset="0"/>
              </a:defRPr>
            </a:lvl7pPr>
            <a:lvl8pPr marL="3429000" indent="-228600" eaLnBrk="0" fontAlgn="base" hangingPunct="0">
              <a:spcBef>
                <a:spcPct val="0"/>
              </a:spcBef>
              <a:spcAft>
                <a:spcPct val="0"/>
              </a:spcAft>
              <a:defRPr sz="2500">
                <a:solidFill>
                  <a:srgbClr val="FFFFFF"/>
                </a:solidFill>
                <a:latin typeface="Arial" pitchFamily="34" charset="0"/>
              </a:defRPr>
            </a:lvl8pPr>
            <a:lvl9pPr marL="3886200" indent="-228600" eaLnBrk="0" fontAlgn="base" hangingPunct="0">
              <a:spcBef>
                <a:spcPct val="0"/>
              </a:spcBef>
              <a:spcAft>
                <a:spcPct val="0"/>
              </a:spcAft>
              <a:defRPr sz="2500">
                <a:solidFill>
                  <a:srgbClr val="FFFFFF"/>
                </a:solidFill>
                <a:latin typeface="Arial" pitchFamily="34" charset="0"/>
              </a:defRPr>
            </a:lvl9pPr>
          </a:lstStyle>
          <a:p>
            <a:r>
              <a:rPr lang="en-US" sz="2400" dirty="0"/>
              <a:t>How / How well able to be understood and to understand</a:t>
            </a:r>
          </a:p>
        </p:txBody>
      </p:sp>
    </p:spTree>
    <p:extLst>
      <p:ext uri="{BB962C8B-B14F-4D97-AF65-F5344CB8AC3E}">
        <p14:creationId xmlns:p14="http://schemas.microsoft.com/office/powerpoint/2010/main" val="3924347241"/>
      </p:ext>
    </p:extLst>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Placeholder 4"/>
          <p:cNvGraphicFramePr>
            <a:graphicFrameLocks noGrp="1"/>
          </p:cNvGraphicFramePr>
          <p:nvPr>
            <p:ph type="tbl" idx="1"/>
            <p:extLst>
              <p:ext uri="{D42A27DB-BD31-4B8C-83A1-F6EECF244321}">
                <p14:modId xmlns:p14="http://schemas.microsoft.com/office/powerpoint/2010/main" val="434480718"/>
              </p:ext>
            </p:extLst>
          </p:nvPr>
        </p:nvGraphicFramePr>
        <p:xfrm>
          <a:off x="30163" y="1143000"/>
          <a:ext cx="9063037" cy="5638800"/>
        </p:xfrm>
        <a:graphic>
          <a:graphicData uri="http://schemas.openxmlformats.org/drawingml/2006/table">
            <a:tbl>
              <a:tblPr firstRow="1" bandRow="1">
                <a:tableStyleId>{5C22544A-7EE6-4342-B048-85BDC9FD1C3A}</a:tableStyleId>
              </a:tblPr>
              <a:tblGrid>
                <a:gridCol w="1722437"/>
                <a:gridCol w="2971800"/>
                <a:gridCol w="4368800"/>
              </a:tblGrid>
              <a:tr h="490379">
                <a:tc>
                  <a:txBody>
                    <a:bodyPr/>
                    <a:lstStyle/>
                    <a:p>
                      <a:pPr marL="0" marR="0" algn="ctr">
                        <a:spcBef>
                          <a:spcPts val="0"/>
                        </a:spcBef>
                        <a:spcAft>
                          <a:spcPts val="0"/>
                        </a:spcAft>
                      </a:pPr>
                      <a:r>
                        <a:rPr lang="en-US" sz="2000" b="1" dirty="0">
                          <a:effectLst/>
                          <a:latin typeface="Calibri"/>
                          <a:ea typeface="Calibri"/>
                          <a:cs typeface="Times New Roman"/>
                        </a:rPr>
                        <a:t>Domain</a:t>
                      </a:r>
                      <a:endParaRPr lang="en-US" sz="2000" dirty="0">
                        <a:effectLst/>
                        <a:latin typeface="Calibri"/>
                        <a:ea typeface="Calibri"/>
                        <a:cs typeface="Times New Roman"/>
                      </a:endParaRPr>
                    </a:p>
                  </a:txBody>
                  <a:tcPr marL="68578" marR="68578" marT="0" marB="0"/>
                </a:tc>
                <a:tc>
                  <a:txBody>
                    <a:bodyPr/>
                    <a:lstStyle/>
                    <a:p>
                      <a:pPr marL="0" marR="0" algn="ctr">
                        <a:spcBef>
                          <a:spcPts val="0"/>
                        </a:spcBef>
                        <a:spcAft>
                          <a:spcPts val="0"/>
                        </a:spcAft>
                      </a:pPr>
                      <a:r>
                        <a:rPr lang="en-US" sz="2000" b="1">
                          <a:effectLst/>
                          <a:latin typeface="Calibri"/>
                          <a:ea typeface="Calibri"/>
                          <a:cs typeface="Times New Roman"/>
                        </a:rPr>
                        <a:t>What it answers</a:t>
                      </a:r>
                      <a:endParaRPr lang="en-US" sz="2000">
                        <a:effectLst/>
                        <a:latin typeface="Calibri"/>
                        <a:ea typeface="Calibri"/>
                        <a:cs typeface="Times New Roman"/>
                      </a:endParaRPr>
                    </a:p>
                  </a:txBody>
                  <a:tcPr marL="68578" marR="68578" marT="0" marB="0"/>
                </a:tc>
                <a:tc>
                  <a:txBody>
                    <a:bodyPr/>
                    <a:lstStyle/>
                    <a:p>
                      <a:pPr marL="0" marR="0" algn="ctr">
                        <a:spcBef>
                          <a:spcPts val="0"/>
                        </a:spcBef>
                        <a:spcAft>
                          <a:spcPts val="0"/>
                        </a:spcAft>
                      </a:pPr>
                      <a:r>
                        <a:rPr lang="en-US" sz="2000" b="1">
                          <a:effectLst/>
                          <a:latin typeface="Calibri"/>
                          <a:ea typeface="Calibri"/>
                          <a:cs typeface="Times New Roman"/>
                        </a:rPr>
                        <a:t>What it describes</a:t>
                      </a:r>
                      <a:endParaRPr lang="en-US" sz="2000">
                        <a:effectLst/>
                        <a:latin typeface="Calibri"/>
                        <a:ea typeface="Calibri"/>
                        <a:cs typeface="Times New Roman"/>
                      </a:endParaRPr>
                    </a:p>
                  </a:txBody>
                  <a:tcPr marL="68578" marR="68578" marT="0" marB="0"/>
                </a:tc>
              </a:tr>
              <a:tr h="1357821">
                <a:tc>
                  <a:txBody>
                    <a:bodyPr/>
                    <a:lstStyle/>
                    <a:p>
                      <a:pPr marL="0" marR="0">
                        <a:spcBef>
                          <a:spcPts val="0"/>
                        </a:spcBef>
                        <a:spcAft>
                          <a:spcPts val="0"/>
                        </a:spcAft>
                      </a:pPr>
                      <a:r>
                        <a:rPr lang="en-US" sz="2000" b="1">
                          <a:effectLst/>
                          <a:latin typeface="Calibri"/>
                          <a:ea typeface="Calibri"/>
                          <a:cs typeface="Times New Roman"/>
                        </a:rPr>
                        <a:t>Language Control</a:t>
                      </a:r>
                      <a:endParaRPr lang="en-US" sz="2000">
                        <a:effectLst/>
                        <a:latin typeface="Calibri"/>
                        <a:ea typeface="Calibri"/>
                        <a:cs typeface="Times New Roman"/>
                      </a:endParaRPr>
                    </a:p>
                  </a:txBody>
                  <a:tcPr marL="68578" marR="68578" marT="0" marB="0"/>
                </a:tc>
                <a:tc>
                  <a:txBody>
                    <a:bodyPr/>
                    <a:lstStyle/>
                    <a:p>
                      <a:pPr marL="0" marR="0">
                        <a:spcBef>
                          <a:spcPts val="0"/>
                        </a:spcBef>
                        <a:spcAft>
                          <a:spcPts val="0"/>
                        </a:spcAft>
                      </a:pPr>
                      <a:r>
                        <a:rPr lang="en-US" sz="2000">
                          <a:effectLst/>
                          <a:latin typeface="Calibri"/>
                          <a:ea typeface="Calibri"/>
                          <a:cs typeface="Times New Roman"/>
                        </a:rPr>
                        <a:t>How accurate is the language learner’s language?</a:t>
                      </a:r>
                    </a:p>
                  </a:txBody>
                  <a:tcPr marL="68578" marR="68578" marT="0" marB="0"/>
                </a:tc>
                <a:tc>
                  <a:txBody>
                    <a:bodyPr/>
                    <a:lstStyle/>
                    <a:p>
                      <a:pPr marL="0" marR="0">
                        <a:spcBef>
                          <a:spcPts val="0"/>
                        </a:spcBef>
                        <a:spcAft>
                          <a:spcPts val="0"/>
                        </a:spcAft>
                      </a:pPr>
                      <a:r>
                        <a:rPr lang="en-US" sz="2000">
                          <a:effectLst/>
                          <a:latin typeface="Calibri"/>
                          <a:ea typeface="Calibri"/>
                          <a:cs typeface="Times New Roman"/>
                        </a:rPr>
                        <a:t>Describes the level of control the learner has over certain language features or strategies to produce or understand language</a:t>
                      </a:r>
                    </a:p>
                  </a:txBody>
                  <a:tcPr marL="68578" marR="68578" marT="0" marB="0"/>
                </a:tc>
              </a:tr>
              <a:tr h="1018366">
                <a:tc>
                  <a:txBody>
                    <a:bodyPr/>
                    <a:lstStyle/>
                    <a:p>
                      <a:pPr marL="0" marR="0">
                        <a:spcBef>
                          <a:spcPts val="0"/>
                        </a:spcBef>
                        <a:spcAft>
                          <a:spcPts val="0"/>
                        </a:spcAft>
                      </a:pPr>
                      <a:r>
                        <a:rPr lang="en-US" sz="2000" b="1">
                          <a:effectLst/>
                          <a:latin typeface="Calibri"/>
                          <a:ea typeface="Calibri"/>
                          <a:cs typeface="Times New Roman"/>
                        </a:rPr>
                        <a:t>Vocabulary</a:t>
                      </a:r>
                      <a:endParaRPr lang="en-US" sz="2000">
                        <a:effectLst/>
                        <a:latin typeface="Calibri"/>
                        <a:ea typeface="Calibri"/>
                        <a:cs typeface="Times New Roman"/>
                      </a:endParaRPr>
                    </a:p>
                  </a:txBody>
                  <a:tcPr marL="68578" marR="68578" marT="0" marB="0"/>
                </a:tc>
                <a:tc>
                  <a:txBody>
                    <a:bodyPr/>
                    <a:lstStyle/>
                    <a:p>
                      <a:pPr marL="0" marR="0">
                        <a:spcBef>
                          <a:spcPts val="0"/>
                        </a:spcBef>
                        <a:spcAft>
                          <a:spcPts val="0"/>
                        </a:spcAft>
                      </a:pPr>
                      <a:r>
                        <a:rPr lang="en-US" sz="2000" dirty="0">
                          <a:effectLst/>
                          <a:latin typeface="Calibri"/>
                          <a:ea typeface="Calibri"/>
                          <a:cs typeface="Times New Roman"/>
                        </a:rPr>
                        <a:t>How extensive and applicable is the language learner’s vocabulary?</a:t>
                      </a:r>
                    </a:p>
                  </a:txBody>
                  <a:tcPr marL="68578" marR="68578" marT="0" marB="0"/>
                </a:tc>
                <a:tc>
                  <a:txBody>
                    <a:bodyPr/>
                    <a:lstStyle/>
                    <a:p>
                      <a:pPr marL="0" marR="0">
                        <a:spcBef>
                          <a:spcPts val="0"/>
                        </a:spcBef>
                        <a:spcAft>
                          <a:spcPts val="0"/>
                        </a:spcAft>
                      </a:pPr>
                      <a:r>
                        <a:rPr lang="en-US" sz="2000">
                          <a:effectLst/>
                          <a:latin typeface="Calibri"/>
                          <a:ea typeface="Calibri"/>
                          <a:cs typeface="Times New Roman"/>
                        </a:rPr>
                        <a:t>Describes the parameters of vocabulary used to produce or understand language</a:t>
                      </a:r>
                    </a:p>
                  </a:txBody>
                  <a:tcPr marL="68578" marR="68578" marT="0" marB="0"/>
                </a:tc>
              </a:tr>
              <a:tr h="1357821">
                <a:tc>
                  <a:txBody>
                    <a:bodyPr/>
                    <a:lstStyle/>
                    <a:p>
                      <a:pPr marL="0" marR="0">
                        <a:spcBef>
                          <a:spcPts val="0"/>
                        </a:spcBef>
                        <a:spcAft>
                          <a:spcPts val="0"/>
                        </a:spcAft>
                      </a:pPr>
                      <a:r>
                        <a:rPr lang="en-US" sz="2000" b="1" dirty="0" err="1" smtClean="0">
                          <a:effectLst/>
                          <a:latin typeface="Calibri"/>
                          <a:ea typeface="Calibri"/>
                          <a:cs typeface="Times New Roman"/>
                        </a:rPr>
                        <a:t>Communica-tion</a:t>
                      </a:r>
                      <a:r>
                        <a:rPr lang="en-US" sz="2000" b="1" dirty="0" smtClean="0">
                          <a:effectLst/>
                          <a:latin typeface="Calibri"/>
                          <a:ea typeface="Calibri"/>
                          <a:cs typeface="Times New Roman"/>
                        </a:rPr>
                        <a:t> </a:t>
                      </a:r>
                      <a:r>
                        <a:rPr lang="en-US" sz="2000" b="1" dirty="0">
                          <a:effectLst/>
                          <a:latin typeface="Calibri"/>
                          <a:ea typeface="Calibri"/>
                          <a:cs typeface="Times New Roman"/>
                        </a:rPr>
                        <a:t>Strategies</a:t>
                      </a:r>
                      <a:endParaRPr lang="en-US" sz="2000" dirty="0">
                        <a:effectLst/>
                        <a:latin typeface="Calibri"/>
                        <a:ea typeface="Calibri"/>
                        <a:cs typeface="Times New Roman"/>
                      </a:endParaRPr>
                    </a:p>
                  </a:txBody>
                  <a:tcPr marL="68578" marR="68578" marT="0" marB="0"/>
                </a:tc>
                <a:tc>
                  <a:txBody>
                    <a:bodyPr/>
                    <a:lstStyle/>
                    <a:p>
                      <a:pPr marL="0" marR="0">
                        <a:spcBef>
                          <a:spcPts val="0"/>
                        </a:spcBef>
                        <a:spcAft>
                          <a:spcPts val="0"/>
                        </a:spcAft>
                      </a:pPr>
                      <a:r>
                        <a:rPr lang="en-US" sz="2000">
                          <a:effectLst/>
                          <a:latin typeface="Calibri"/>
                          <a:ea typeface="Calibri"/>
                          <a:cs typeface="Times New Roman"/>
                        </a:rPr>
                        <a:t>How does the language learner maintain communication and make meaning?</a:t>
                      </a:r>
                    </a:p>
                  </a:txBody>
                  <a:tcPr marL="68578" marR="68578" marT="0" marB="0"/>
                </a:tc>
                <a:tc>
                  <a:txBody>
                    <a:bodyPr/>
                    <a:lstStyle/>
                    <a:p>
                      <a:pPr marL="0" marR="0">
                        <a:spcBef>
                          <a:spcPts val="0"/>
                        </a:spcBef>
                        <a:spcAft>
                          <a:spcPts val="0"/>
                        </a:spcAft>
                      </a:pPr>
                      <a:r>
                        <a:rPr lang="en-US" sz="2000">
                          <a:effectLst/>
                          <a:latin typeface="Calibri"/>
                          <a:ea typeface="Calibri"/>
                          <a:cs typeface="Times New Roman"/>
                        </a:rPr>
                        <a:t>Describes the strategies used to negotiate meaning, to understand text and messages, and to express oneself</a:t>
                      </a:r>
                    </a:p>
                  </a:txBody>
                  <a:tcPr marL="68578" marR="68578" marT="0" marB="0"/>
                </a:tc>
              </a:tr>
              <a:tr h="1414413">
                <a:tc>
                  <a:txBody>
                    <a:bodyPr/>
                    <a:lstStyle/>
                    <a:p>
                      <a:pPr marL="0" marR="0">
                        <a:spcBef>
                          <a:spcPts val="0"/>
                        </a:spcBef>
                        <a:spcAft>
                          <a:spcPts val="0"/>
                        </a:spcAft>
                      </a:pPr>
                      <a:endParaRPr lang="en-US" sz="2000" dirty="0">
                        <a:effectLst/>
                        <a:latin typeface="Calibri"/>
                        <a:ea typeface="Calibri"/>
                        <a:cs typeface="Times New Roman"/>
                      </a:endParaRPr>
                    </a:p>
                  </a:txBody>
                  <a:tcPr marL="68578" marR="68578" marT="0" marB="0"/>
                </a:tc>
                <a:tc>
                  <a:txBody>
                    <a:bodyPr/>
                    <a:lstStyle/>
                    <a:p>
                      <a:pPr marL="0" marR="0">
                        <a:spcBef>
                          <a:spcPts val="0"/>
                        </a:spcBef>
                        <a:spcAft>
                          <a:spcPts val="0"/>
                        </a:spcAft>
                      </a:pPr>
                      <a:endParaRPr lang="en-US" sz="2000" dirty="0">
                        <a:effectLst/>
                        <a:latin typeface="Calibri"/>
                        <a:ea typeface="Calibri"/>
                        <a:cs typeface="Times New Roman"/>
                      </a:endParaRPr>
                    </a:p>
                  </a:txBody>
                  <a:tcPr marL="68578" marR="68578" marT="0" marB="0"/>
                </a:tc>
                <a:tc>
                  <a:txBody>
                    <a:bodyPr/>
                    <a:lstStyle/>
                    <a:p>
                      <a:pPr marL="0" marR="0">
                        <a:spcBef>
                          <a:spcPts val="0"/>
                        </a:spcBef>
                        <a:spcAft>
                          <a:spcPts val="0"/>
                        </a:spcAft>
                      </a:pPr>
                      <a:endParaRPr lang="en-US" sz="2000" dirty="0">
                        <a:effectLst/>
                        <a:latin typeface="Calibri"/>
                        <a:ea typeface="Calibri"/>
                        <a:cs typeface="Times New Roman"/>
                      </a:endParaRPr>
                    </a:p>
                  </a:txBody>
                  <a:tcPr marL="68578" marR="68578" marT="0" marB="0"/>
                </a:tc>
              </a:tr>
            </a:tbl>
          </a:graphicData>
        </a:graphic>
      </p:graphicFrame>
      <p:sp>
        <p:nvSpPr>
          <p:cNvPr id="4" name="Slide Number Placeholder 3"/>
          <p:cNvSpPr>
            <a:spLocks noGrp="1"/>
          </p:cNvSpPr>
          <p:nvPr>
            <p:ph type="sldNum" sz="quarter" idx="12"/>
          </p:nvPr>
        </p:nvSpPr>
        <p:spPr/>
        <p:txBody>
          <a:bodyPr/>
          <a:lstStyle/>
          <a:p>
            <a:pPr>
              <a:defRPr/>
            </a:pPr>
            <a:fld id="{FE997C04-5944-4A6F-A2B7-9493517CBE34}" type="slidenum">
              <a:rPr lang="en-US" smtClean="0"/>
              <a:pPr>
                <a:defRPr/>
              </a:pPr>
              <a:t>22</a:t>
            </a:fld>
            <a:endParaRPr lang="en-US">
              <a:latin typeface="Arial" charset="0"/>
            </a:endParaRPr>
          </a:p>
        </p:txBody>
      </p:sp>
      <p:sp>
        <p:nvSpPr>
          <p:cNvPr id="119837" name="TextBox 6"/>
          <p:cNvSpPr txBox="1">
            <a:spLocks noChangeArrowheads="1"/>
          </p:cNvSpPr>
          <p:nvPr/>
        </p:nvSpPr>
        <p:spPr bwMode="auto">
          <a:xfrm>
            <a:off x="808037" y="605135"/>
            <a:ext cx="87169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500">
                <a:solidFill>
                  <a:srgbClr val="FFFFFF"/>
                </a:solidFill>
                <a:latin typeface="Arial" pitchFamily="34" charset="0"/>
              </a:defRPr>
            </a:lvl1pPr>
            <a:lvl2pPr marL="742950" indent="-285750">
              <a:defRPr sz="2500">
                <a:solidFill>
                  <a:srgbClr val="FFFFFF"/>
                </a:solidFill>
                <a:latin typeface="Arial" pitchFamily="34" charset="0"/>
              </a:defRPr>
            </a:lvl2pPr>
            <a:lvl3pPr marL="1143000" indent="-228600">
              <a:defRPr sz="2500">
                <a:solidFill>
                  <a:srgbClr val="FFFFFF"/>
                </a:solidFill>
                <a:latin typeface="Arial" pitchFamily="34" charset="0"/>
              </a:defRPr>
            </a:lvl3pPr>
            <a:lvl4pPr marL="1600200" indent="-228600">
              <a:defRPr sz="2500">
                <a:solidFill>
                  <a:srgbClr val="FFFFFF"/>
                </a:solidFill>
                <a:latin typeface="Arial" pitchFamily="34" charset="0"/>
              </a:defRPr>
            </a:lvl4pPr>
            <a:lvl5pPr marL="2057400" indent="-228600">
              <a:defRPr sz="2500">
                <a:solidFill>
                  <a:srgbClr val="FFFFFF"/>
                </a:solidFill>
                <a:latin typeface="Arial" pitchFamily="34" charset="0"/>
              </a:defRPr>
            </a:lvl5pPr>
            <a:lvl6pPr marL="2514600" indent="-228600" eaLnBrk="0" fontAlgn="base" hangingPunct="0">
              <a:spcBef>
                <a:spcPct val="0"/>
              </a:spcBef>
              <a:spcAft>
                <a:spcPct val="0"/>
              </a:spcAft>
              <a:defRPr sz="2500">
                <a:solidFill>
                  <a:srgbClr val="FFFFFF"/>
                </a:solidFill>
                <a:latin typeface="Arial" pitchFamily="34" charset="0"/>
              </a:defRPr>
            </a:lvl6pPr>
            <a:lvl7pPr marL="2971800" indent="-228600" eaLnBrk="0" fontAlgn="base" hangingPunct="0">
              <a:spcBef>
                <a:spcPct val="0"/>
              </a:spcBef>
              <a:spcAft>
                <a:spcPct val="0"/>
              </a:spcAft>
              <a:defRPr sz="2500">
                <a:solidFill>
                  <a:srgbClr val="FFFFFF"/>
                </a:solidFill>
                <a:latin typeface="Arial" pitchFamily="34" charset="0"/>
              </a:defRPr>
            </a:lvl7pPr>
            <a:lvl8pPr marL="3429000" indent="-228600" eaLnBrk="0" fontAlgn="base" hangingPunct="0">
              <a:spcBef>
                <a:spcPct val="0"/>
              </a:spcBef>
              <a:spcAft>
                <a:spcPct val="0"/>
              </a:spcAft>
              <a:defRPr sz="2500">
                <a:solidFill>
                  <a:srgbClr val="FFFFFF"/>
                </a:solidFill>
                <a:latin typeface="Arial" pitchFamily="34" charset="0"/>
              </a:defRPr>
            </a:lvl8pPr>
            <a:lvl9pPr marL="3886200" indent="-228600" eaLnBrk="0" fontAlgn="base" hangingPunct="0">
              <a:spcBef>
                <a:spcPct val="0"/>
              </a:spcBef>
              <a:spcAft>
                <a:spcPct val="0"/>
              </a:spcAft>
              <a:defRPr sz="2500">
                <a:solidFill>
                  <a:srgbClr val="FFFFFF"/>
                </a:solidFill>
                <a:latin typeface="Arial" pitchFamily="34" charset="0"/>
              </a:defRPr>
            </a:lvl9pPr>
          </a:lstStyle>
          <a:p>
            <a:r>
              <a:rPr lang="en-US" sz="2400" dirty="0"/>
              <a:t>How / How well able to be understood and to understand</a:t>
            </a:r>
          </a:p>
        </p:txBody>
      </p:sp>
    </p:spTree>
    <p:extLst>
      <p:ext uri="{BB962C8B-B14F-4D97-AF65-F5344CB8AC3E}">
        <p14:creationId xmlns:p14="http://schemas.microsoft.com/office/powerpoint/2010/main" val="3980603971"/>
      </p:ext>
    </p:extLst>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Placeholder 4"/>
          <p:cNvGraphicFramePr>
            <a:graphicFrameLocks noGrp="1"/>
          </p:cNvGraphicFramePr>
          <p:nvPr>
            <p:ph type="tbl" idx="1"/>
            <p:extLst>
              <p:ext uri="{D42A27DB-BD31-4B8C-83A1-F6EECF244321}">
                <p14:modId xmlns:p14="http://schemas.microsoft.com/office/powerpoint/2010/main" val="3981586624"/>
              </p:ext>
            </p:extLst>
          </p:nvPr>
        </p:nvGraphicFramePr>
        <p:xfrm>
          <a:off x="30163" y="1143000"/>
          <a:ext cx="9063037" cy="5638800"/>
        </p:xfrm>
        <a:graphic>
          <a:graphicData uri="http://schemas.openxmlformats.org/drawingml/2006/table">
            <a:tbl>
              <a:tblPr firstRow="1" bandRow="1">
                <a:tableStyleId>{5C22544A-7EE6-4342-B048-85BDC9FD1C3A}</a:tableStyleId>
              </a:tblPr>
              <a:tblGrid>
                <a:gridCol w="1722437"/>
                <a:gridCol w="2971800"/>
                <a:gridCol w="4368800"/>
              </a:tblGrid>
              <a:tr h="490379">
                <a:tc>
                  <a:txBody>
                    <a:bodyPr/>
                    <a:lstStyle/>
                    <a:p>
                      <a:pPr marL="0" marR="0" algn="ctr">
                        <a:spcBef>
                          <a:spcPts val="0"/>
                        </a:spcBef>
                        <a:spcAft>
                          <a:spcPts val="0"/>
                        </a:spcAft>
                      </a:pPr>
                      <a:r>
                        <a:rPr lang="en-US" sz="2000" b="1" dirty="0">
                          <a:effectLst/>
                          <a:latin typeface="Calibri"/>
                          <a:ea typeface="Calibri"/>
                          <a:cs typeface="Times New Roman"/>
                        </a:rPr>
                        <a:t>Domain</a:t>
                      </a:r>
                      <a:endParaRPr lang="en-US" sz="2000" dirty="0">
                        <a:effectLst/>
                        <a:latin typeface="Calibri"/>
                        <a:ea typeface="Calibri"/>
                        <a:cs typeface="Times New Roman"/>
                      </a:endParaRPr>
                    </a:p>
                  </a:txBody>
                  <a:tcPr marL="68578" marR="68578" marT="0" marB="0"/>
                </a:tc>
                <a:tc>
                  <a:txBody>
                    <a:bodyPr/>
                    <a:lstStyle/>
                    <a:p>
                      <a:pPr marL="0" marR="0" algn="ctr">
                        <a:spcBef>
                          <a:spcPts val="0"/>
                        </a:spcBef>
                        <a:spcAft>
                          <a:spcPts val="0"/>
                        </a:spcAft>
                      </a:pPr>
                      <a:r>
                        <a:rPr lang="en-US" sz="2000" b="1">
                          <a:effectLst/>
                          <a:latin typeface="Calibri"/>
                          <a:ea typeface="Calibri"/>
                          <a:cs typeface="Times New Roman"/>
                        </a:rPr>
                        <a:t>What it answers</a:t>
                      </a:r>
                      <a:endParaRPr lang="en-US" sz="2000">
                        <a:effectLst/>
                        <a:latin typeface="Calibri"/>
                        <a:ea typeface="Calibri"/>
                        <a:cs typeface="Times New Roman"/>
                      </a:endParaRPr>
                    </a:p>
                  </a:txBody>
                  <a:tcPr marL="68578" marR="68578" marT="0" marB="0"/>
                </a:tc>
                <a:tc>
                  <a:txBody>
                    <a:bodyPr/>
                    <a:lstStyle/>
                    <a:p>
                      <a:pPr marL="0" marR="0" algn="ctr">
                        <a:spcBef>
                          <a:spcPts val="0"/>
                        </a:spcBef>
                        <a:spcAft>
                          <a:spcPts val="0"/>
                        </a:spcAft>
                      </a:pPr>
                      <a:r>
                        <a:rPr lang="en-US" sz="2000" b="1">
                          <a:effectLst/>
                          <a:latin typeface="Calibri"/>
                          <a:ea typeface="Calibri"/>
                          <a:cs typeface="Times New Roman"/>
                        </a:rPr>
                        <a:t>What it describes</a:t>
                      </a:r>
                      <a:endParaRPr lang="en-US" sz="2000">
                        <a:effectLst/>
                        <a:latin typeface="Calibri"/>
                        <a:ea typeface="Calibri"/>
                        <a:cs typeface="Times New Roman"/>
                      </a:endParaRPr>
                    </a:p>
                  </a:txBody>
                  <a:tcPr marL="68578" marR="68578" marT="0" marB="0"/>
                </a:tc>
              </a:tr>
              <a:tr h="1357821">
                <a:tc>
                  <a:txBody>
                    <a:bodyPr/>
                    <a:lstStyle/>
                    <a:p>
                      <a:pPr marL="0" marR="0">
                        <a:spcBef>
                          <a:spcPts val="0"/>
                        </a:spcBef>
                        <a:spcAft>
                          <a:spcPts val="0"/>
                        </a:spcAft>
                      </a:pPr>
                      <a:r>
                        <a:rPr lang="en-US" sz="2000" b="1">
                          <a:effectLst/>
                          <a:latin typeface="Calibri"/>
                          <a:ea typeface="Calibri"/>
                          <a:cs typeface="Times New Roman"/>
                        </a:rPr>
                        <a:t>Language Control</a:t>
                      </a:r>
                      <a:endParaRPr lang="en-US" sz="2000">
                        <a:effectLst/>
                        <a:latin typeface="Calibri"/>
                        <a:ea typeface="Calibri"/>
                        <a:cs typeface="Times New Roman"/>
                      </a:endParaRPr>
                    </a:p>
                  </a:txBody>
                  <a:tcPr marL="68578" marR="68578" marT="0" marB="0"/>
                </a:tc>
                <a:tc>
                  <a:txBody>
                    <a:bodyPr/>
                    <a:lstStyle/>
                    <a:p>
                      <a:pPr marL="0" marR="0">
                        <a:spcBef>
                          <a:spcPts val="0"/>
                        </a:spcBef>
                        <a:spcAft>
                          <a:spcPts val="0"/>
                        </a:spcAft>
                      </a:pPr>
                      <a:r>
                        <a:rPr lang="en-US" sz="2000">
                          <a:effectLst/>
                          <a:latin typeface="Calibri"/>
                          <a:ea typeface="Calibri"/>
                          <a:cs typeface="Times New Roman"/>
                        </a:rPr>
                        <a:t>How accurate is the language learner’s language?</a:t>
                      </a:r>
                    </a:p>
                  </a:txBody>
                  <a:tcPr marL="68578" marR="68578" marT="0" marB="0"/>
                </a:tc>
                <a:tc>
                  <a:txBody>
                    <a:bodyPr/>
                    <a:lstStyle/>
                    <a:p>
                      <a:pPr marL="0" marR="0">
                        <a:spcBef>
                          <a:spcPts val="0"/>
                        </a:spcBef>
                        <a:spcAft>
                          <a:spcPts val="0"/>
                        </a:spcAft>
                      </a:pPr>
                      <a:r>
                        <a:rPr lang="en-US" sz="2000">
                          <a:effectLst/>
                          <a:latin typeface="Calibri"/>
                          <a:ea typeface="Calibri"/>
                          <a:cs typeface="Times New Roman"/>
                        </a:rPr>
                        <a:t>Describes the level of control the learner has over certain language features or strategies to produce or understand language</a:t>
                      </a:r>
                    </a:p>
                  </a:txBody>
                  <a:tcPr marL="68578" marR="68578" marT="0" marB="0"/>
                </a:tc>
              </a:tr>
              <a:tr h="1018366">
                <a:tc>
                  <a:txBody>
                    <a:bodyPr/>
                    <a:lstStyle/>
                    <a:p>
                      <a:pPr marL="0" marR="0">
                        <a:spcBef>
                          <a:spcPts val="0"/>
                        </a:spcBef>
                        <a:spcAft>
                          <a:spcPts val="0"/>
                        </a:spcAft>
                      </a:pPr>
                      <a:r>
                        <a:rPr lang="en-US" sz="2000" b="1">
                          <a:effectLst/>
                          <a:latin typeface="Calibri"/>
                          <a:ea typeface="Calibri"/>
                          <a:cs typeface="Times New Roman"/>
                        </a:rPr>
                        <a:t>Vocabulary</a:t>
                      </a:r>
                      <a:endParaRPr lang="en-US" sz="2000">
                        <a:effectLst/>
                        <a:latin typeface="Calibri"/>
                        <a:ea typeface="Calibri"/>
                        <a:cs typeface="Times New Roman"/>
                      </a:endParaRPr>
                    </a:p>
                  </a:txBody>
                  <a:tcPr marL="68578" marR="68578" marT="0" marB="0"/>
                </a:tc>
                <a:tc>
                  <a:txBody>
                    <a:bodyPr/>
                    <a:lstStyle/>
                    <a:p>
                      <a:pPr marL="0" marR="0">
                        <a:spcBef>
                          <a:spcPts val="0"/>
                        </a:spcBef>
                        <a:spcAft>
                          <a:spcPts val="0"/>
                        </a:spcAft>
                      </a:pPr>
                      <a:r>
                        <a:rPr lang="en-US" sz="2000" dirty="0">
                          <a:effectLst/>
                          <a:latin typeface="Calibri"/>
                          <a:ea typeface="Calibri"/>
                          <a:cs typeface="Times New Roman"/>
                        </a:rPr>
                        <a:t>How extensive and applicable is the language learner’s vocabulary?</a:t>
                      </a:r>
                    </a:p>
                  </a:txBody>
                  <a:tcPr marL="68578" marR="68578" marT="0" marB="0"/>
                </a:tc>
                <a:tc>
                  <a:txBody>
                    <a:bodyPr/>
                    <a:lstStyle/>
                    <a:p>
                      <a:pPr marL="0" marR="0">
                        <a:spcBef>
                          <a:spcPts val="0"/>
                        </a:spcBef>
                        <a:spcAft>
                          <a:spcPts val="0"/>
                        </a:spcAft>
                      </a:pPr>
                      <a:r>
                        <a:rPr lang="en-US" sz="2000">
                          <a:effectLst/>
                          <a:latin typeface="Calibri"/>
                          <a:ea typeface="Calibri"/>
                          <a:cs typeface="Times New Roman"/>
                        </a:rPr>
                        <a:t>Describes the parameters of vocabulary used to produce or understand language</a:t>
                      </a:r>
                    </a:p>
                  </a:txBody>
                  <a:tcPr marL="68578" marR="68578" marT="0" marB="0"/>
                </a:tc>
              </a:tr>
              <a:tr h="1357821">
                <a:tc>
                  <a:txBody>
                    <a:bodyPr/>
                    <a:lstStyle/>
                    <a:p>
                      <a:pPr marL="0" marR="0">
                        <a:spcBef>
                          <a:spcPts val="0"/>
                        </a:spcBef>
                        <a:spcAft>
                          <a:spcPts val="0"/>
                        </a:spcAft>
                      </a:pPr>
                      <a:r>
                        <a:rPr lang="en-US" sz="2000" b="1" dirty="0" err="1" smtClean="0">
                          <a:effectLst/>
                          <a:latin typeface="Calibri"/>
                          <a:ea typeface="Calibri"/>
                          <a:cs typeface="Times New Roman"/>
                        </a:rPr>
                        <a:t>Communica-tion</a:t>
                      </a:r>
                      <a:r>
                        <a:rPr lang="en-US" sz="2000" b="1" dirty="0" smtClean="0">
                          <a:effectLst/>
                          <a:latin typeface="Calibri"/>
                          <a:ea typeface="Calibri"/>
                          <a:cs typeface="Times New Roman"/>
                        </a:rPr>
                        <a:t> </a:t>
                      </a:r>
                      <a:r>
                        <a:rPr lang="en-US" sz="2000" b="1" dirty="0">
                          <a:effectLst/>
                          <a:latin typeface="Calibri"/>
                          <a:ea typeface="Calibri"/>
                          <a:cs typeface="Times New Roman"/>
                        </a:rPr>
                        <a:t>Strategies</a:t>
                      </a:r>
                      <a:endParaRPr lang="en-US" sz="2000" dirty="0">
                        <a:effectLst/>
                        <a:latin typeface="Calibri"/>
                        <a:ea typeface="Calibri"/>
                        <a:cs typeface="Times New Roman"/>
                      </a:endParaRPr>
                    </a:p>
                  </a:txBody>
                  <a:tcPr marL="68578" marR="68578" marT="0" marB="0"/>
                </a:tc>
                <a:tc>
                  <a:txBody>
                    <a:bodyPr/>
                    <a:lstStyle/>
                    <a:p>
                      <a:pPr marL="0" marR="0">
                        <a:spcBef>
                          <a:spcPts val="0"/>
                        </a:spcBef>
                        <a:spcAft>
                          <a:spcPts val="0"/>
                        </a:spcAft>
                      </a:pPr>
                      <a:r>
                        <a:rPr lang="en-US" sz="2000">
                          <a:effectLst/>
                          <a:latin typeface="Calibri"/>
                          <a:ea typeface="Calibri"/>
                          <a:cs typeface="Times New Roman"/>
                        </a:rPr>
                        <a:t>How does the language learner maintain communication and make meaning?</a:t>
                      </a:r>
                    </a:p>
                  </a:txBody>
                  <a:tcPr marL="68578" marR="68578" marT="0" marB="0"/>
                </a:tc>
                <a:tc>
                  <a:txBody>
                    <a:bodyPr/>
                    <a:lstStyle/>
                    <a:p>
                      <a:pPr marL="0" marR="0">
                        <a:spcBef>
                          <a:spcPts val="0"/>
                        </a:spcBef>
                        <a:spcAft>
                          <a:spcPts val="0"/>
                        </a:spcAft>
                      </a:pPr>
                      <a:r>
                        <a:rPr lang="en-US" sz="2000">
                          <a:effectLst/>
                          <a:latin typeface="Calibri"/>
                          <a:ea typeface="Calibri"/>
                          <a:cs typeface="Times New Roman"/>
                        </a:rPr>
                        <a:t>Describes the strategies used to negotiate meaning, to understand text and messages, and to express oneself</a:t>
                      </a:r>
                    </a:p>
                  </a:txBody>
                  <a:tcPr marL="68578" marR="68578" marT="0" marB="0"/>
                </a:tc>
              </a:tr>
              <a:tr h="1414413">
                <a:tc>
                  <a:txBody>
                    <a:bodyPr/>
                    <a:lstStyle/>
                    <a:p>
                      <a:pPr marL="0" marR="0">
                        <a:spcBef>
                          <a:spcPts val="0"/>
                        </a:spcBef>
                        <a:spcAft>
                          <a:spcPts val="0"/>
                        </a:spcAft>
                      </a:pPr>
                      <a:r>
                        <a:rPr lang="en-US" sz="2000" b="1">
                          <a:effectLst/>
                          <a:latin typeface="Calibri"/>
                          <a:ea typeface="Calibri"/>
                          <a:cs typeface="Times New Roman"/>
                        </a:rPr>
                        <a:t>Cultural Awareness</a:t>
                      </a:r>
                      <a:endParaRPr lang="en-US" sz="2000">
                        <a:effectLst/>
                        <a:latin typeface="Calibri"/>
                        <a:ea typeface="Calibri"/>
                        <a:cs typeface="Times New Roman"/>
                      </a:endParaRPr>
                    </a:p>
                  </a:txBody>
                  <a:tcPr marL="68578" marR="68578" marT="0" marB="0"/>
                </a:tc>
                <a:tc>
                  <a:txBody>
                    <a:bodyPr/>
                    <a:lstStyle/>
                    <a:p>
                      <a:pPr marL="0" marR="0">
                        <a:spcBef>
                          <a:spcPts val="0"/>
                        </a:spcBef>
                        <a:spcAft>
                          <a:spcPts val="0"/>
                        </a:spcAft>
                      </a:pPr>
                      <a:r>
                        <a:rPr lang="en-US" sz="2000" dirty="0">
                          <a:effectLst/>
                          <a:latin typeface="Calibri"/>
                          <a:ea typeface="Calibri"/>
                          <a:cs typeface="Times New Roman"/>
                        </a:rPr>
                        <a:t>How is the language learner’s cultural knowledge reflected in language use?</a:t>
                      </a:r>
                    </a:p>
                  </a:txBody>
                  <a:tcPr marL="68578" marR="68578" marT="0" marB="0"/>
                </a:tc>
                <a:tc>
                  <a:txBody>
                    <a:bodyPr/>
                    <a:lstStyle/>
                    <a:p>
                      <a:pPr marL="0" marR="0">
                        <a:spcBef>
                          <a:spcPts val="0"/>
                        </a:spcBef>
                        <a:spcAft>
                          <a:spcPts val="0"/>
                        </a:spcAft>
                      </a:pPr>
                      <a:r>
                        <a:rPr lang="en-US" sz="2000" dirty="0">
                          <a:effectLst/>
                          <a:latin typeface="Calibri"/>
                          <a:ea typeface="Calibri"/>
                          <a:cs typeface="Times New Roman"/>
                        </a:rPr>
                        <a:t>Describes the cultural products, practices, or perspectives the language learner may employ to communicate more successfully in the cultural setting</a:t>
                      </a:r>
                    </a:p>
                  </a:txBody>
                  <a:tcPr marL="68578" marR="68578" marT="0" marB="0"/>
                </a:tc>
              </a:tr>
            </a:tbl>
          </a:graphicData>
        </a:graphic>
      </p:graphicFrame>
      <p:sp>
        <p:nvSpPr>
          <p:cNvPr id="4" name="Slide Number Placeholder 3"/>
          <p:cNvSpPr>
            <a:spLocks noGrp="1"/>
          </p:cNvSpPr>
          <p:nvPr>
            <p:ph type="sldNum" sz="quarter" idx="12"/>
          </p:nvPr>
        </p:nvSpPr>
        <p:spPr/>
        <p:txBody>
          <a:bodyPr/>
          <a:lstStyle/>
          <a:p>
            <a:pPr>
              <a:defRPr/>
            </a:pPr>
            <a:fld id="{FE997C04-5944-4A6F-A2B7-9493517CBE34}" type="slidenum">
              <a:rPr lang="en-US" smtClean="0"/>
              <a:pPr>
                <a:defRPr/>
              </a:pPr>
              <a:t>23</a:t>
            </a:fld>
            <a:endParaRPr lang="en-US">
              <a:latin typeface="Arial" charset="0"/>
            </a:endParaRPr>
          </a:p>
        </p:txBody>
      </p:sp>
      <p:sp>
        <p:nvSpPr>
          <p:cNvPr id="119837" name="TextBox 6"/>
          <p:cNvSpPr txBox="1">
            <a:spLocks noChangeArrowheads="1"/>
          </p:cNvSpPr>
          <p:nvPr/>
        </p:nvSpPr>
        <p:spPr bwMode="auto">
          <a:xfrm>
            <a:off x="808037" y="605135"/>
            <a:ext cx="87169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500">
                <a:solidFill>
                  <a:srgbClr val="FFFFFF"/>
                </a:solidFill>
                <a:latin typeface="Arial" pitchFamily="34" charset="0"/>
              </a:defRPr>
            </a:lvl1pPr>
            <a:lvl2pPr marL="742950" indent="-285750">
              <a:defRPr sz="2500">
                <a:solidFill>
                  <a:srgbClr val="FFFFFF"/>
                </a:solidFill>
                <a:latin typeface="Arial" pitchFamily="34" charset="0"/>
              </a:defRPr>
            </a:lvl2pPr>
            <a:lvl3pPr marL="1143000" indent="-228600">
              <a:defRPr sz="2500">
                <a:solidFill>
                  <a:srgbClr val="FFFFFF"/>
                </a:solidFill>
                <a:latin typeface="Arial" pitchFamily="34" charset="0"/>
              </a:defRPr>
            </a:lvl3pPr>
            <a:lvl4pPr marL="1600200" indent="-228600">
              <a:defRPr sz="2500">
                <a:solidFill>
                  <a:srgbClr val="FFFFFF"/>
                </a:solidFill>
                <a:latin typeface="Arial" pitchFamily="34" charset="0"/>
              </a:defRPr>
            </a:lvl4pPr>
            <a:lvl5pPr marL="2057400" indent="-228600">
              <a:defRPr sz="2500">
                <a:solidFill>
                  <a:srgbClr val="FFFFFF"/>
                </a:solidFill>
                <a:latin typeface="Arial" pitchFamily="34" charset="0"/>
              </a:defRPr>
            </a:lvl5pPr>
            <a:lvl6pPr marL="2514600" indent="-228600" eaLnBrk="0" fontAlgn="base" hangingPunct="0">
              <a:spcBef>
                <a:spcPct val="0"/>
              </a:spcBef>
              <a:spcAft>
                <a:spcPct val="0"/>
              </a:spcAft>
              <a:defRPr sz="2500">
                <a:solidFill>
                  <a:srgbClr val="FFFFFF"/>
                </a:solidFill>
                <a:latin typeface="Arial" pitchFamily="34" charset="0"/>
              </a:defRPr>
            </a:lvl6pPr>
            <a:lvl7pPr marL="2971800" indent="-228600" eaLnBrk="0" fontAlgn="base" hangingPunct="0">
              <a:spcBef>
                <a:spcPct val="0"/>
              </a:spcBef>
              <a:spcAft>
                <a:spcPct val="0"/>
              </a:spcAft>
              <a:defRPr sz="2500">
                <a:solidFill>
                  <a:srgbClr val="FFFFFF"/>
                </a:solidFill>
                <a:latin typeface="Arial" pitchFamily="34" charset="0"/>
              </a:defRPr>
            </a:lvl7pPr>
            <a:lvl8pPr marL="3429000" indent="-228600" eaLnBrk="0" fontAlgn="base" hangingPunct="0">
              <a:spcBef>
                <a:spcPct val="0"/>
              </a:spcBef>
              <a:spcAft>
                <a:spcPct val="0"/>
              </a:spcAft>
              <a:defRPr sz="2500">
                <a:solidFill>
                  <a:srgbClr val="FFFFFF"/>
                </a:solidFill>
                <a:latin typeface="Arial" pitchFamily="34" charset="0"/>
              </a:defRPr>
            </a:lvl8pPr>
            <a:lvl9pPr marL="3886200" indent="-228600" eaLnBrk="0" fontAlgn="base" hangingPunct="0">
              <a:spcBef>
                <a:spcPct val="0"/>
              </a:spcBef>
              <a:spcAft>
                <a:spcPct val="0"/>
              </a:spcAft>
              <a:defRPr sz="2500">
                <a:solidFill>
                  <a:srgbClr val="FFFFFF"/>
                </a:solidFill>
                <a:latin typeface="Arial" pitchFamily="34" charset="0"/>
              </a:defRPr>
            </a:lvl9pPr>
          </a:lstStyle>
          <a:p>
            <a:r>
              <a:rPr lang="en-US" sz="2400" dirty="0"/>
              <a:t>How / How well able to be understood and to understand</a:t>
            </a:r>
          </a:p>
        </p:txBody>
      </p:sp>
    </p:spTree>
    <p:extLst>
      <p:ext uri="{BB962C8B-B14F-4D97-AF65-F5344CB8AC3E}">
        <p14:creationId xmlns:p14="http://schemas.microsoft.com/office/powerpoint/2010/main" val="1771785993"/>
      </p:ext>
    </p:extLst>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a:graphicFrameLocks noChangeAspect="1"/>
          </p:cNvGraphicFramePr>
          <p:nvPr/>
        </p:nvGraphicFramePr>
        <p:xfrm>
          <a:off x="665984" y="1084271"/>
          <a:ext cx="783771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3731" name="TextBox 4"/>
          <p:cNvSpPr txBox="1">
            <a:spLocks noChangeArrowheads="1"/>
          </p:cNvSpPr>
          <p:nvPr/>
        </p:nvSpPr>
        <p:spPr bwMode="auto">
          <a:xfrm>
            <a:off x="7170738" y="6197600"/>
            <a:ext cx="1400175" cy="368300"/>
          </a:xfrm>
          <a:prstGeom prst="rect">
            <a:avLst/>
          </a:prstGeom>
          <a:noFill/>
          <a:ln w="9525">
            <a:noFill/>
            <a:miter lim="800000"/>
            <a:headEnd/>
            <a:tailEnd/>
          </a:ln>
        </p:spPr>
        <p:txBody>
          <a:bodyPr wrap="none">
            <a:prstTxWarp prst="textNoShape">
              <a:avLst/>
            </a:prstTxWarp>
            <a:spAutoFit/>
          </a:bodyPr>
          <a:lstStyle/>
          <a:p>
            <a:pPr defTabSz="457200"/>
            <a:r>
              <a:rPr lang="en-US">
                <a:solidFill>
                  <a:prstClr val="black"/>
                </a:solidFill>
              </a:rPr>
              <a:t>D. Clementi</a:t>
            </a:r>
          </a:p>
        </p:txBody>
      </p:sp>
      <p:sp>
        <p:nvSpPr>
          <p:cNvPr id="73732" name="Title 5"/>
          <p:cNvSpPr>
            <a:spLocks noGrp="1"/>
          </p:cNvSpPr>
          <p:nvPr>
            <p:ph type="title"/>
          </p:nvPr>
        </p:nvSpPr>
        <p:spPr>
          <a:xfrm>
            <a:off x="287338" y="849313"/>
            <a:ext cx="8229600" cy="1069975"/>
          </a:xfrm>
        </p:spPr>
        <p:txBody>
          <a:bodyPr/>
          <a:lstStyle/>
          <a:p>
            <a:r>
              <a:rPr lang="en-US" sz="3200">
                <a:ea typeface="ＭＳ Ｐゴシック" pitchFamily="-1" charset="-128"/>
                <a:cs typeface="ＭＳ Ｐゴシック" pitchFamily="-1" charset="-128"/>
              </a:rPr>
              <a:t>Describe people, places and things</a:t>
            </a:r>
          </a:p>
        </p:txBody>
      </p:sp>
      <p:sp>
        <p:nvSpPr>
          <p:cNvPr id="2" name="TextBox 1"/>
          <p:cNvSpPr txBox="1"/>
          <p:nvPr/>
        </p:nvSpPr>
        <p:spPr>
          <a:xfrm>
            <a:off x="5235575" y="152400"/>
            <a:ext cx="3222625" cy="677108"/>
          </a:xfrm>
          <a:prstGeom prst="rect">
            <a:avLst/>
          </a:prstGeom>
          <a:noFill/>
        </p:spPr>
        <p:txBody>
          <a:bodyPr wrap="square" rtlCol="0">
            <a:spAutoFit/>
          </a:bodyPr>
          <a:lstStyle/>
          <a:p>
            <a:r>
              <a:rPr lang="en-US" sz="3800" dirty="0" err="1" smtClean="0">
                <a:solidFill>
                  <a:schemeClr val="bg1"/>
                </a:solidFill>
              </a:rPr>
              <a:t>CLVisa</a:t>
            </a:r>
            <a:endParaRPr lang="en-US" sz="3800" dirty="0">
              <a:solidFill>
                <a:schemeClr val="bg1"/>
              </a:solidFill>
            </a:endParaRPr>
          </a:p>
        </p:txBody>
      </p:sp>
    </p:spTree>
    <p:extLst>
      <p:ext uri="{BB962C8B-B14F-4D97-AF65-F5344CB8AC3E}">
        <p14:creationId xmlns:p14="http://schemas.microsoft.com/office/powerpoint/2010/main" val="1376805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328418" y="1009758"/>
            <a:ext cx="7772400" cy="1143000"/>
          </a:xfrm>
        </p:spPr>
        <p:txBody>
          <a:bodyPr/>
          <a:lstStyle/>
          <a:p>
            <a:pPr eaLnBrk="1" hangingPunct="1"/>
            <a:r>
              <a:rPr lang="en-US" dirty="0" smtClean="0">
                <a:solidFill>
                  <a:srgbClr val="000000"/>
                </a:solidFill>
                <a:latin typeface="Cambria" pitchFamily="-65" charset="0"/>
                <a:ea typeface="Cambria" pitchFamily="-65" charset="0"/>
                <a:cs typeface="Cambria" pitchFamily="-65" charset="0"/>
              </a:rPr>
              <a:t>Balance</a:t>
            </a:r>
            <a:endParaRPr lang="en-US" sz="4400" dirty="0">
              <a:solidFill>
                <a:srgbClr val="000000"/>
              </a:solidFill>
              <a:latin typeface="Cambria" pitchFamily="-65" charset="0"/>
              <a:ea typeface="Cambria" pitchFamily="-65" charset="0"/>
              <a:cs typeface="Cambria" pitchFamily="-65" charset="0"/>
            </a:endParaRPr>
          </a:p>
        </p:txBody>
      </p:sp>
      <p:sp>
        <p:nvSpPr>
          <p:cNvPr id="61443" name="Text Box 3"/>
          <p:cNvSpPr txBox="1">
            <a:spLocks noChangeArrowheads="1"/>
          </p:cNvSpPr>
          <p:nvPr/>
        </p:nvSpPr>
        <p:spPr bwMode="auto">
          <a:xfrm>
            <a:off x="381000" y="1876056"/>
            <a:ext cx="8321675" cy="461963"/>
          </a:xfrm>
          <a:prstGeom prst="rect">
            <a:avLst/>
          </a:prstGeom>
          <a:noFill/>
          <a:ln w="9525">
            <a:noFill/>
            <a:miter lim="800000"/>
            <a:headEnd/>
            <a:tailEnd/>
          </a:ln>
        </p:spPr>
        <p:txBody>
          <a:bodyPr>
            <a:prstTxWarp prst="textNoShape">
              <a:avLst/>
            </a:prstTxWarp>
            <a:spAutoFit/>
          </a:bodyPr>
          <a:lstStyle/>
          <a:p>
            <a:r>
              <a:rPr lang="en-US" sz="2400" dirty="0" smtClean="0">
                <a:latin typeface="Cambria" pitchFamily="-65" charset="0"/>
                <a:ea typeface="Cambria" pitchFamily="-65" charset="0"/>
                <a:cs typeface="Cambria" pitchFamily="-65" charset="0"/>
              </a:rPr>
              <a:t>. </a:t>
            </a:r>
            <a:endParaRPr lang="en-US" sz="2400" dirty="0">
              <a:latin typeface="Cambria" pitchFamily="-65" charset="0"/>
              <a:ea typeface="Cambria" pitchFamily="-65" charset="0"/>
              <a:cs typeface="Cambria" pitchFamily="-65" charset="0"/>
            </a:endParaRPr>
          </a:p>
        </p:txBody>
      </p:sp>
      <p:sp>
        <p:nvSpPr>
          <p:cNvPr id="156676" name="Text Box 4"/>
          <p:cNvSpPr txBox="1">
            <a:spLocks noChangeArrowheads="1"/>
          </p:cNvSpPr>
          <p:nvPr/>
        </p:nvSpPr>
        <p:spPr bwMode="auto">
          <a:xfrm>
            <a:off x="762000" y="2514600"/>
            <a:ext cx="7340086" cy="3785652"/>
          </a:xfrm>
          <a:prstGeom prst="rect">
            <a:avLst/>
          </a:prstGeom>
          <a:noFill/>
          <a:ln w="9525">
            <a:solidFill>
              <a:schemeClr val="accent6">
                <a:lumMod val="75000"/>
              </a:schemeClr>
            </a:solidFill>
            <a:miter lim="800000"/>
            <a:headEnd/>
            <a:tailEnd/>
          </a:ln>
        </p:spPr>
        <p:txBody>
          <a:bodyPr wrap="none">
            <a:prstTxWarp prst="textNoShape">
              <a:avLst/>
            </a:prstTxWarp>
            <a:spAutoFit/>
          </a:bodyPr>
          <a:lstStyle/>
          <a:p>
            <a:pPr>
              <a:defRPr/>
            </a:pPr>
            <a:r>
              <a:rPr lang="en-US" sz="2400" dirty="0">
                <a:latin typeface="Cambria"/>
                <a:ea typeface="ＭＳ Ｐゴシック" pitchFamily="1" charset="-128"/>
                <a:cs typeface="Cambria"/>
              </a:rPr>
              <a:t>Interpretive  —    </a:t>
            </a:r>
            <a:r>
              <a:rPr lang="en-US" sz="2400" dirty="0" smtClean="0">
                <a:latin typeface="Cambria"/>
                <a:ea typeface="ＭＳ Ｐゴシック" pitchFamily="1" charset="-128"/>
                <a:cs typeface="Cambria"/>
              </a:rPr>
              <a:t>	They </a:t>
            </a:r>
            <a:r>
              <a:rPr lang="en-US" sz="2400" dirty="0">
                <a:latin typeface="Cambria"/>
                <a:ea typeface="ＭＳ Ｐゴシック" pitchFamily="1" charset="-128"/>
                <a:cs typeface="Cambria"/>
              </a:rPr>
              <a:t>read, listen to and/or view </a:t>
            </a:r>
          </a:p>
          <a:p>
            <a:pPr>
              <a:defRPr/>
            </a:pPr>
            <a:r>
              <a:rPr lang="en-US" sz="2400" dirty="0">
                <a:latin typeface="Cambria"/>
                <a:ea typeface="ＭＳ Ｐゴシック" pitchFamily="1" charset="-128"/>
                <a:cs typeface="Cambria"/>
              </a:rPr>
              <a:t>		       	</a:t>
            </a:r>
            <a:r>
              <a:rPr lang="en-US" sz="2400" dirty="0" smtClean="0">
                <a:latin typeface="Cambria"/>
                <a:ea typeface="ＭＳ Ｐゴシック" pitchFamily="1" charset="-128"/>
                <a:cs typeface="Cambria"/>
              </a:rPr>
              <a:t> information </a:t>
            </a:r>
            <a:r>
              <a:rPr lang="en-US" sz="2400" dirty="0">
                <a:latin typeface="Cambria"/>
                <a:ea typeface="ＭＳ Ｐゴシック" pitchFamily="1" charset="-128"/>
                <a:cs typeface="Cambria"/>
              </a:rPr>
              <a:t>about the topic. </a:t>
            </a:r>
          </a:p>
          <a:p>
            <a:pPr>
              <a:defRPr/>
            </a:pPr>
            <a:endParaRPr lang="en-US" sz="2400" dirty="0">
              <a:latin typeface="Cambria"/>
              <a:ea typeface="ＭＳ Ｐゴシック" pitchFamily="1" charset="-128"/>
              <a:cs typeface="Cambria"/>
            </a:endParaRPr>
          </a:p>
          <a:p>
            <a:pPr>
              <a:defRPr/>
            </a:pPr>
            <a:r>
              <a:rPr lang="en-US" sz="2400" dirty="0">
                <a:latin typeface="Cambria"/>
                <a:ea typeface="ＭＳ Ｐゴシック" pitchFamily="1" charset="-128"/>
                <a:cs typeface="Cambria"/>
              </a:rPr>
              <a:t>Presentational — They have the opportunity to share </a:t>
            </a:r>
          </a:p>
          <a:p>
            <a:pPr>
              <a:defRPr/>
            </a:pPr>
            <a:r>
              <a:rPr lang="en-US" sz="2400" dirty="0">
                <a:latin typeface="Cambria"/>
                <a:ea typeface="ＭＳ Ｐゴシック" pitchFamily="1" charset="-128"/>
                <a:cs typeface="Cambria"/>
              </a:rPr>
              <a:t>		       </a:t>
            </a:r>
            <a:r>
              <a:rPr lang="en-US" sz="2400" dirty="0" smtClean="0">
                <a:latin typeface="Cambria"/>
                <a:ea typeface="ＭＳ Ｐゴシック" pitchFamily="1" charset="-128"/>
                <a:cs typeface="Cambria"/>
              </a:rPr>
              <a:t> what </a:t>
            </a:r>
            <a:r>
              <a:rPr lang="en-US" sz="2400" dirty="0">
                <a:latin typeface="Cambria"/>
                <a:ea typeface="ＭＳ Ｐゴシック" pitchFamily="1" charset="-128"/>
                <a:cs typeface="Cambria"/>
              </a:rPr>
              <a:t>they have learned in writing </a:t>
            </a:r>
          </a:p>
          <a:p>
            <a:pPr>
              <a:defRPr/>
            </a:pPr>
            <a:r>
              <a:rPr lang="en-US" sz="2400" dirty="0">
                <a:latin typeface="Cambria"/>
                <a:ea typeface="ＭＳ Ｐゴシック" pitchFamily="1" charset="-128"/>
                <a:cs typeface="Cambria"/>
              </a:rPr>
              <a:t>		 </a:t>
            </a:r>
            <a:r>
              <a:rPr lang="en-US" sz="2400" dirty="0" smtClean="0">
                <a:latin typeface="Cambria"/>
                <a:ea typeface="ＭＳ Ｐゴシック" pitchFamily="1" charset="-128"/>
                <a:cs typeface="Cambria"/>
              </a:rPr>
              <a:t>       and/or </a:t>
            </a:r>
            <a:r>
              <a:rPr lang="en-US" sz="2400" dirty="0">
                <a:latin typeface="Cambria"/>
                <a:ea typeface="ＭＳ Ｐゴシック" pitchFamily="1" charset="-128"/>
                <a:cs typeface="Cambria"/>
              </a:rPr>
              <a:t>orally with an audience. </a:t>
            </a:r>
            <a:endParaRPr lang="en-US" sz="2400" dirty="0" smtClean="0">
              <a:latin typeface="Cambria"/>
              <a:ea typeface="ＭＳ Ｐゴシック" pitchFamily="1" charset="-128"/>
              <a:cs typeface="Cambria"/>
            </a:endParaRPr>
          </a:p>
          <a:p>
            <a:pPr>
              <a:defRPr/>
            </a:pPr>
            <a:endParaRPr lang="en-US" sz="2400" dirty="0">
              <a:latin typeface="Cambria"/>
              <a:ea typeface="ＭＳ Ｐゴシック" pitchFamily="1" charset="-128"/>
              <a:cs typeface="Cambria"/>
            </a:endParaRPr>
          </a:p>
          <a:p>
            <a:pPr>
              <a:defRPr/>
            </a:pPr>
            <a:r>
              <a:rPr lang="en-US" sz="2400" dirty="0">
                <a:latin typeface="Cambria"/>
                <a:ea typeface="ＭＳ Ｐゴシック" pitchFamily="1" charset="-128"/>
                <a:cs typeface="Cambria"/>
              </a:rPr>
              <a:t>Interpersonal —  They talk with others about the topic</a:t>
            </a:r>
          </a:p>
          <a:p>
            <a:pPr>
              <a:defRPr/>
            </a:pPr>
            <a:r>
              <a:rPr lang="en-US" sz="2400" dirty="0">
                <a:latin typeface="Cambria"/>
                <a:ea typeface="ＭＳ Ｐゴシック" pitchFamily="1" charset="-128"/>
                <a:cs typeface="Cambria"/>
              </a:rPr>
              <a:t>		        in meaningful ways. </a:t>
            </a:r>
          </a:p>
          <a:p>
            <a:pPr>
              <a:defRPr/>
            </a:pPr>
            <a:endParaRPr lang="en-US" sz="2400" dirty="0">
              <a:latin typeface="Cambria"/>
              <a:ea typeface="ＭＳ Ｐゴシック" pitchFamily="1" charset="-128"/>
              <a:cs typeface="Cambria"/>
            </a:endParaRPr>
          </a:p>
        </p:txBody>
      </p:sp>
      <p:sp>
        <p:nvSpPr>
          <p:cNvPr id="61445" name="Rectangle 6"/>
          <p:cNvSpPr>
            <a:spLocks noChangeArrowheads="1"/>
          </p:cNvSpPr>
          <p:nvPr/>
        </p:nvSpPr>
        <p:spPr bwMode="auto">
          <a:xfrm>
            <a:off x="5592763" y="6107113"/>
            <a:ext cx="184150" cy="457200"/>
          </a:xfrm>
          <a:prstGeom prst="rect">
            <a:avLst/>
          </a:prstGeom>
          <a:noFill/>
          <a:ln w="9525">
            <a:noFill/>
            <a:miter lim="800000"/>
            <a:headEnd/>
            <a:tailEnd/>
          </a:ln>
        </p:spPr>
        <p:txBody>
          <a:bodyPr wrap="none">
            <a:prstTxWarp prst="textNoShape">
              <a:avLst/>
            </a:prstTxWarp>
            <a:spAutoFit/>
          </a:bodyPr>
          <a:lstStyle/>
          <a:p>
            <a:endParaRPr lang="en-US"/>
          </a:p>
        </p:txBody>
      </p:sp>
    </p:spTree>
    <p:extLst>
      <p:ext uri="{BB962C8B-B14F-4D97-AF65-F5344CB8AC3E}">
        <p14:creationId xmlns:p14="http://schemas.microsoft.com/office/powerpoint/2010/main" val="5795120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056078705"/>
              </p:ext>
            </p:extLst>
          </p:nvPr>
        </p:nvGraphicFramePr>
        <p:xfrm>
          <a:off x="228600" y="914400"/>
          <a:ext cx="8839200" cy="5868018"/>
        </p:xfrm>
        <a:graphic>
          <a:graphicData uri="http://schemas.openxmlformats.org/drawingml/2006/table">
            <a:tbl>
              <a:tblPr firstRow="1" bandRow="1">
                <a:tableStyleId>{5C22544A-7EE6-4342-B048-85BDC9FD1C3A}</a:tableStyleId>
              </a:tblPr>
              <a:tblGrid>
                <a:gridCol w="2590800"/>
                <a:gridCol w="6248400"/>
              </a:tblGrid>
              <a:tr h="655629">
                <a:tc>
                  <a:txBody>
                    <a:bodyPr/>
                    <a:lstStyle/>
                    <a:p>
                      <a:pPr marL="0" marR="0">
                        <a:spcBef>
                          <a:spcPts val="0"/>
                        </a:spcBef>
                        <a:spcAft>
                          <a:spcPts val="0"/>
                        </a:spcAft>
                      </a:pPr>
                      <a:r>
                        <a:rPr lang="en-US" sz="2200" b="1" dirty="0">
                          <a:effectLst/>
                          <a:latin typeface="+mn-lt"/>
                          <a:ea typeface="Times New Roman"/>
                        </a:rPr>
                        <a:t>Language and Level</a:t>
                      </a:r>
                      <a:endParaRPr lang="en-US" sz="2200" dirty="0">
                        <a:effectLst/>
                        <a:latin typeface="+mn-lt"/>
                        <a:ea typeface="Times New Roman"/>
                      </a:endParaRPr>
                    </a:p>
                  </a:txBody>
                  <a:tcPr marL="68580" marR="68580" marT="0" marB="0" anchor="ctr"/>
                </a:tc>
                <a:tc>
                  <a:txBody>
                    <a:bodyPr/>
                    <a:lstStyle/>
                    <a:p>
                      <a:pPr marL="0" marR="0">
                        <a:spcBef>
                          <a:spcPts val="0"/>
                        </a:spcBef>
                        <a:spcAft>
                          <a:spcPts val="0"/>
                        </a:spcAft>
                      </a:pPr>
                      <a:r>
                        <a:rPr lang="en-US" sz="2200" dirty="0">
                          <a:effectLst/>
                          <a:latin typeface="+mn-lt"/>
                          <a:ea typeface="Times New Roman"/>
                        </a:rPr>
                        <a:t>French – Novice Mid   </a:t>
                      </a:r>
                      <a:r>
                        <a:rPr lang="en-US" sz="2200" dirty="0">
                          <a:effectLst/>
                          <a:latin typeface="+mn-lt"/>
                          <a:ea typeface="Times New Roman"/>
                          <a:sym typeface="Wingdings"/>
                        </a:rPr>
                        <a:t></a:t>
                      </a:r>
                      <a:r>
                        <a:rPr lang="en-US" sz="2200" dirty="0">
                          <a:effectLst/>
                          <a:latin typeface="+mn-lt"/>
                          <a:ea typeface="Times New Roman"/>
                        </a:rPr>
                        <a:t>   Novice High</a:t>
                      </a:r>
                    </a:p>
                  </a:txBody>
                  <a:tcPr marL="68580" marR="68580" marT="0" marB="0" anchor="ctr"/>
                </a:tc>
              </a:tr>
              <a:tr h="655629">
                <a:tc>
                  <a:txBody>
                    <a:bodyPr/>
                    <a:lstStyle/>
                    <a:p>
                      <a:pPr marL="0" marR="0">
                        <a:spcBef>
                          <a:spcPts val="0"/>
                        </a:spcBef>
                        <a:spcAft>
                          <a:spcPts val="0"/>
                        </a:spcAft>
                      </a:pPr>
                      <a:r>
                        <a:rPr lang="en-US" sz="2200" b="1" dirty="0">
                          <a:effectLst/>
                          <a:latin typeface="+mn-lt"/>
                          <a:ea typeface="Times New Roman"/>
                        </a:rPr>
                        <a:t>Theme</a:t>
                      </a:r>
                      <a:endParaRPr lang="en-US" sz="2200" dirty="0">
                        <a:effectLst/>
                        <a:latin typeface="+mn-lt"/>
                        <a:ea typeface="Times New Roman"/>
                      </a:endParaRPr>
                    </a:p>
                  </a:txBody>
                  <a:tcPr marL="68580" marR="68580" marT="0" marB="0" anchor="ctr"/>
                </a:tc>
                <a:tc>
                  <a:txBody>
                    <a:bodyPr/>
                    <a:lstStyle/>
                    <a:p>
                      <a:pPr marL="0" marR="0">
                        <a:spcBef>
                          <a:spcPts val="0"/>
                        </a:spcBef>
                        <a:spcAft>
                          <a:spcPts val="0"/>
                        </a:spcAft>
                      </a:pPr>
                      <a:r>
                        <a:rPr lang="en-US" sz="2200" b="1" dirty="0">
                          <a:effectLst/>
                          <a:latin typeface="+mn-lt"/>
                          <a:ea typeface="Times New Roman"/>
                        </a:rPr>
                        <a:t>Contemporary Life</a:t>
                      </a:r>
                      <a:r>
                        <a:rPr lang="en-US" sz="2200" dirty="0">
                          <a:effectLst/>
                          <a:latin typeface="+mn-lt"/>
                          <a:ea typeface="Times New Roman"/>
                        </a:rPr>
                        <a:t> : A Balanced Lifestyle</a:t>
                      </a:r>
                    </a:p>
                  </a:txBody>
                  <a:tcPr marL="68580" marR="68580" marT="0" marB="0" anchor="ctr"/>
                </a:tc>
              </a:tr>
              <a:tr h="822960">
                <a:tc>
                  <a:txBody>
                    <a:bodyPr/>
                    <a:lstStyle/>
                    <a:p>
                      <a:pPr marL="0" marR="0">
                        <a:spcBef>
                          <a:spcPts val="0"/>
                        </a:spcBef>
                        <a:spcAft>
                          <a:spcPts val="0"/>
                        </a:spcAft>
                      </a:pPr>
                      <a:r>
                        <a:rPr lang="en-US" sz="2200" b="1" dirty="0">
                          <a:effectLst/>
                          <a:latin typeface="+mn-lt"/>
                          <a:ea typeface="Times New Roman"/>
                        </a:rPr>
                        <a:t>Important/Essential</a:t>
                      </a:r>
                      <a:endParaRPr lang="en-US" sz="2200" dirty="0">
                        <a:effectLst/>
                        <a:latin typeface="+mn-lt"/>
                        <a:ea typeface="Times New Roman"/>
                      </a:endParaRPr>
                    </a:p>
                    <a:p>
                      <a:pPr marL="0" marR="0">
                        <a:spcBef>
                          <a:spcPts val="0"/>
                        </a:spcBef>
                        <a:spcAft>
                          <a:spcPts val="0"/>
                        </a:spcAft>
                      </a:pPr>
                      <a:r>
                        <a:rPr lang="en-US" sz="2200" b="1" dirty="0">
                          <a:effectLst/>
                          <a:latin typeface="+mn-lt"/>
                          <a:ea typeface="Times New Roman"/>
                        </a:rPr>
                        <a:t>Question(s)</a:t>
                      </a:r>
                      <a:endParaRPr lang="en-US" sz="2200" dirty="0">
                        <a:effectLst/>
                        <a:latin typeface="+mn-lt"/>
                        <a:ea typeface="Times New Roman"/>
                      </a:endParaRPr>
                    </a:p>
                  </a:txBody>
                  <a:tcPr marL="68580" marR="68580" marT="0" marB="0" anchor="ctr"/>
                </a:tc>
                <a:tc>
                  <a:txBody>
                    <a:bodyPr/>
                    <a:lstStyle/>
                    <a:p>
                      <a:pPr marL="0" marR="0">
                        <a:spcBef>
                          <a:spcPts val="0"/>
                        </a:spcBef>
                        <a:spcAft>
                          <a:spcPts val="0"/>
                        </a:spcAft>
                      </a:pPr>
                      <a:r>
                        <a:rPr lang="en-US" sz="2200" dirty="0">
                          <a:effectLst/>
                          <a:latin typeface="+mn-lt"/>
                          <a:ea typeface="Times New Roman"/>
                        </a:rPr>
                        <a:t>How balanced is your lifestyle?   What do you do to be healthy?</a:t>
                      </a:r>
                    </a:p>
                  </a:txBody>
                  <a:tcPr marL="68580" marR="68580" marT="0" marB="0" anchor="ctr"/>
                </a:tc>
              </a:tr>
              <a:tr h="3733800">
                <a:tc>
                  <a:txBody>
                    <a:bodyPr/>
                    <a:lstStyle/>
                    <a:p>
                      <a:pPr marL="0" marR="0">
                        <a:spcBef>
                          <a:spcPts val="0"/>
                        </a:spcBef>
                        <a:spcAft>
                          <a:spcPts val="0"/>
                        </a:spcAft>
                      </a:pPr>
                      <a:r>
                        <a:rPr lang="en-US" sz="2200" b="1" dirty="0">
                          <a:effectLst/>
                          <a:latin typeface="+mn-lt"/>
                          <a:ea typeface="Times New Roman"/>
                        </a:rPr>
                        <a:t>Goals</a:t>
                      </a:r>
                      <a:endParaRPr lang="en-US" sz="2200" dirty="0">
                        <a:effectLst/>
                        <a:latin typeface="+mn-lt"/>
                        <a:ea typeface="Times New Roman"/>
                      </a:endParaRPr>
                    </a:p>
                    <a:p>
                      <a:pPr marL="0" marR="0">
                        <a:spcBef>
                          <a:spcPts val="0"/>
                        </a:spcBef>
                        <a:spcAft>
                          <a:spcPts val="0"/>
                        </a:spcAft>
                      </a:pPr>
                      <a:r>
                        <a:rPr lang="en-US" sz="2200" dirty="0">
                          <a:effectLst/>
                          <a:latin typeface="+mn-lt"/>
                          <a:ea typeface="Times New Roman"/>
                        </a:rPr>
                        <a:t> </a:t>
                      </a:r>
                    </a:p>
                    <a:p>
                      <a:pPr marL="0" marR="0">
                        <a:spcBef>
                          <a:spcPts val="0"/>
                        </a:spcBef>
                        <a:spcAft>
                          <a:spcPts val="0"/>
                        </a:spcAft>
                      </a:pPr>
                      <a:r>
                        <a:rPr lang="en-US" sz="2200" i="1" dirty="0">
                          <a:effectLst/>
                          <a:latin typeface="+mn-lt"/>
                          <a:ea typeface="Times New Roman"/>
                        </a:rPr>
                        <a:t>What should students know and be able to do by the end of the unit? </a:t>
                      </a:r>
                      <a:endParaRPr lang="en-US" sz="2200" dirty="0">
                        <a:effectLst/>
                        <a:latin typeface="+mn-lt"/>
                        <a:ea typeface="Times New Roman"/>
                      </a:endParaRPr>
                    </a:p>
                  </a:txBody>
                  <a:tcPr marL="68580" marR="68580" marT="0" marB="0" anchor="ctr"/>
                </a:tc>
                <a:tc>
                  <a:txBody>
                    <a:bodyPr/>
                    <a:lstStyle/>
                    <a:p>
                      <a:pPr marL="342900" marR="0" lvl="0" indent="-342900">
                        <a:spcBef>
                          <a:spcPts val="0"/>
                        </a:spcBef>
                        <a:spcAft>
                          <a:spcPts val="0"/>
                        </a:spcAft>
                        <a:buFont typeface="Symbol"/>
                        <a:buChar char=""/>
                      </a:pPr>
                      <a:r>
                        <a:rPr lang="en-US" sz="2200" dirty="0">
                          <a:solidFill>
                            <a:srgbClr val="000000"/>
                          </a:solidFill>
                          <a:effectLst/>
                          <a:latin typeface="+mn-lt"/>
                          <a:ea typeface="Batang"/>
                        </a:rPr>
                        <a:t>Students will be able to compare lifestyles of their family members with those of families in (Epernay) in terms of balance. </a:t>
                      </a:r>
                    </a:p>
                    <a:p>
                      <a:pPr marL="342900" marR="0" lvl="0" indent="-342900">
                        <a:spcBef>
                          <a:spcPts val="0"/>
                        </a:spcBef>
                        <a:spcAft>
                          <a:spcPts val="0"/>
                        </a:spcAft>
                        <a:buFont typeface="Symbol"/>
                        <a:buChar char=""/>
                      </a:pPr>
                      <a:r>
                        <a:rPr lang="en-US" sz="2200" dirty="0">
                          <a:solidFill>
                            <a:srgbClr val="000000"/>
                          </a:solidFill>
                          <a:effectLst/>
                          <a:latin typeface="+mn-lt"/>
                          <a:ea typeface="Batang"/>
                        </a:rPr>
                        <a:t>Students will be able to make recommendations for ways to create or maintain balanced lifestyles.</a:t>
                      </a:r>
                    </a:p>
                    <a:p>
                      <a:pPr marL="342900" marR="0" lvl="0" indent="-342900">
                        <a:spcBef>
                          <a:spcPts val="0"/>
                        </a:spcBef>
                        <a:spcAft>
                          <a:spcPts val="0"/>
                        </a:spcAft>
                        <a:buFont typeface="Symbol"/>
                        <a:buChar char=""/>
                      </a:pPr>
                      <a:r>
                        <a:rPr lang="en-US" sz="2200" dirty="0">
                          <a:solidFill>
                            <a:srgbClr val="000000"/>
                          </a:solidFill>
                          <a:effectLst/>
                          <a:latin typeface="+mn-lt"/>
                          <a:ea typeface="Batang"/>
                        </a:rPr>
                        <a:t>Students will explore health and wellness websites to identify elements of a healthy lifestyle.</a:t>
                      </a:r>
                    </a:p>
                    <a:p>
                      <a:pPr marL="342900" marR="0" lvl="0" indent="-342900">
                        <a:spcBef>
                          <a:spcPts val="0"/>
                        </a:spcBef>
                        <a:spcAft>
                          <a:spcPts val="0"/>
                        </a:spcAft>
                        <a:buFont typeface="Symbol"/>
                        <a:buChar char=""/>
                      </a:pPr>
                      <a:r>
                        <a:rPr lang="en-US" sz="2200" dirty="0">
                          <a:solidFill>
                            <a:srgbClr val="000000"/>
                          </a:solidFill>
                          <a:effectLst/>
                          <a:latin typeface="+mn-lt"/>
                          <a:ea typeface="Batang"/>
                        </a:rPr>
                        <a:t>Students will create a presentation for the (community) highlighting ways to promote balance of life. </a:t>
                      </a:r>
                    </a:p>
                  </a:txBody>
                  <a:tcPr marL="68580" marR="68580" marT="0" marB="0" anchor="ctr"/>
                </a:tc>
              </a:tr>
            </a:tbl>
          </a:graphicData>
        </a:graphic>
      </p:graphicFrame>
    </p:spTree>
    <p:extLst>
      <p:ext uri="{BB962C8B-B14F-4D97-AF65-F5344CB8AC3E}">
        <p14:creationId xmlns:p14="http://schemas.microsoft.com/office/powerpoint/2010/main" val="7016927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chemeClr val="bg1"/>
                </a:solidFill>
              </a:rPr>
              <a:t>A Balanced Lifestyle</a:t>
            </a:r>
            <a:endParaRPr lang="en-US" sz="3600" dirty="0">
              <a:solidFill>
                <a:schemeClr val="bg1"/>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2643655048"/>
              </p:ext>
            </p:extLst>
          </p:nvPr>
        </p:nvGraphicFramePr>
        <p:xfrm>
          <a:off x="228600" y="1371600"/>
          <a:ext cx="8686800" cy="4937760"/>
        </p:xfrm>
        <a:graphic>
          <a:graphicData uri="http://schemas.openxmlformats.org/drawingml/2006/table">
            <a:tbl>
              <a:tblPr firstRow="1" bandRow="1">
                <a:tableStyleId>{5C22544A-7EE6-4342-B048-85BDC9FD1C3A}</a:tableStyleId>
              </a:tblPr>
              <a:tblGrid>
                <a:gridCol w="4572000"/>
                <a:gridCol w="4114800"/>
              </a:tblGrid>
              <a:tr h="2194560">
                <a:tc gridSpan="2">
                  <a:txBody>
                    <a:bodyPr/>
                    <a:lstStyle/>
                    <a:p>
                      <a:pPr marL="0" indent="0" algn="ctr">
                        <a:buNone/>
                      </a:pPr>
                      <a:r>
                        <a:rPr lang="en-US" sz="2400" b="1" dirty="0" smtClean="0"/>
                        <a:t>Interpretive</a:t>
                      </a:r>
                    </a:p>
                    <a:p>
                      <a:pPr marL="0" indent="0">
                        <a:buNone/>
                      </a:pPr>
                      <a:r>
                        <a:rPr lang="en-US" sz="2400" b="0" dirty="0" smtClean="0"/>
                        <a:t>Students will read a blog written by a teenager where he discusses his activities. They will demonstrate comprehension </a:t>
                      </a:r>
                    </a:p>
                    <a:p>
                      <a:pPr marL="0" indent="0">
                        <a:buNone/>
                      </a:pPr>
                      <a:r>
                        <a:rPr lang="en-US" sz="2400" b="0" dirty="0" smtClean="0"/>
                        <a:t>by citing evidence to identify main ideas given in English and will complete </a:t>
                      </a:r>
                      <a:r>
                        <a:rPr lang="en-US" sz="2400" b="0" baseline="0" dirty="0" smtClean="0"/>
                        <a:t> </a:t>
                      </a:r>
                      <a:r>
                        <a:rPr lang="en-US" sz="2400" b="0" dirty="0" smtClean="0"/>
                        <a:t>a graphic organizer based on information found in the text.</a:t>
                      </a:r>
                    </a:p>
                  </a:txBody>
                  <a:tcPr/>
                </a:tc>
                <a:tc hMerge="1">
                  <a:txBody>
                    <a:bodyPr/>
                    <a:lstStyle/>
                    <a:p>
                      <a:endParaRPr lang="en-US" dirty="0"/>
                    </a:p>
                  </a:txBody>
                  <a:tcPr/>
                </a:tc>
              </a:tr>
              <a:tr h="2606040">
                <a:tc>
                  <a:txBody>
                    <a:bodyPr/>
                    <a:lstStyle/>
                    <a:p>
                      <a:pPr algn="ctr"/>
                      <a:r>
                        <a:rPr lang="en-US" sz="2400" b="1" dirty="0" smtClean="0"/>
                        <a:t>Presentational</a:t>
                      </a:r>
                    </a:p>
                    <a:p>
                      <a:r>
                        <a:rPr lang="en-US" sz="2400" dirty="0" smtClean="0"/>
                        <a:t>Students will create a presentation for the</a:t>
                      </a:r>
                      <a:r>
                        <a:rPr lang="en-US" sz="2400" baseline="0" dirty="0" smtClean="0"/>
                        <a:t> community highlighting ways to promote a balanced lifestyle. They might participate in a wellness fair or create a virtual wellness fair online.</a:t>
                      </a:r>
                      <a:endParaRPr lang="en-US" sz="2400" dirty="0"/>
                    </a:p>
                  </a:txBody>
                  <a:tcPr/>
                </a:tc>
                <a:tc>
                  <a:txBody>
                    <a:bodyPr/>
                    <a:lstStyle/>
                    <a:p>
                      <a:pPr algn="ctr"/>
                      <a:r>
                        <a:rPr lang="en-US" sz="2400" b="1" dirty="0" smtClean="0"/>
                        <a:t>Interpersonal</a:t>
                      </a:r>
                    </a:p>
                    <a:p>
                      <a:r>
                        <a:rPr lang="en-US" sz="2400" dirty="0" smtClean="0"/>
                        <a:t>In pairs or small groups, students share what they have learned about their lifestyle and their family’s lifestyle in terms of balance.</a:t>
                      </a:r>
                      <a:endParaRPr lang="en-US" sz="2400" dirty="0"/>
                    </a:p>
                  </a:txBody>
                  <a:tcPr/>
                </a:tc>
              </a:tr>
            </a:tbl>
          </a:graphicData>
        </a:graphic>
      </p:graphicFrame>
    </p:spTree>
    <p:extLst>
      <p:ext uri="{BB962C8B-B14F-4D97-AF65-F5344CB8AC3E}">
        <p14:creationId xmlns:p14="http://schemas.microsoft.com/office/powerpoint/2010/main" val="14022881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Title 1"/>
          <p:cNvSpPr>
            <a:spLocks noGrp="1"/>
          </p:cNvSpPr>
          <p:nvPr>
            <p:ph type="title"/>
          </p:nvPr>
        </p:nvSpPr>
        <p:spPr>
          <a:xfrm>
            <a:off x="1541463" y="227013"/>
            <a:ext cx="7477125" cy="1143000"/>
          </a:xfrm>
        </p:spPr>
        <p:txBody>
          <a:bodyPr/>
          <a:lstStyle/>
          <a:p>
            <a:r>
              <a:rPr lang="en-US" sz="3800" dirty="0" smtClean="0">
                <a:solidFill>
                  <a:schemeClr val="bg1"/>
                </a:solidFill>
                <a:effectLst/>
              </a:rPr>
              <a:t>Capturing Expectations</a:t>
            </a:r>
          </a:p>
        </p:txBody>
      </p:sp>
      <p:sp>
        <p:nvSpPr>
          <p:cNvPr id="3" name="Content Placeholder 2"/>
          <p:cNvSpPr>
            <a:spLocks noGrp="1"/>
          </p:cNvSpPr>
          <p:nvPr>
            <p:ph idx="1"/>
          </p:nvPr>
        </p:nvSpPr>
        <p:spPr>
          <a:xfrm>
            <a:off x="801688" y="1533525"/>
            <a:ext cx="7386637" cy="4497388"/>
          </a:xfrm>
        </p:spPr>
        <p:txBody>
          <a:bodyPr>
            <a:normAutofit lnSpcReduction="10000"/>
          </a:bodyPr>
          <a:lstStyle/>
          <a:p>
            <a:pPr marL="0" indent="0">
              <a:buFont typeface="Times" pitchFamily="18" charset="0"/>
              <a:buNone/>
              <a:defRPr/>
            </a:pPr>
            <a:r>
              <a:rPr lang="en-US" sz="2800" dirty="0" smtClean="0"/>
              <a:t>Identify what students “can do”</a:t>
            </a:r>
          </a:p>
          <a:p>
            <a:pPr marL="0" indent="0">
              <a:buFont typeface="Times" pitchFamily="18" charset="0"/>
              <a:buNone/>
              <a:defRPr/>
            </a:pPr>
            <a:r>
              <a:rPr lang="en-US" sz="2800" dirty="0" smtClean="0"/>
              <a:t>Envision their actual performance on your assessment tasks</a:t>
            </a:r>
          </a:p>
          <a:p>
            <a:pPr marL="0" indent="0">
              <a:buFont typeface="Times" pitchFamily="18" charset="0"/>
              <a:buNone/>
              <a:defRPr/>
            </a:pPr>
            <a:endParaRPr lang="en-US" sz="2800" dirty="0"/>
          </a:p>
          <a:p>
            <a:pPr marL="0" indent="0">
              <a:buFont typeface="Times" pitchFamily="18" charset="0"/>
              <a:buNone/>
              <a:defRPr/>
            </a:pPr>
            <a:r>
              <a:rPr lang="en-US" sz="2800" dirty="0" smtClean="0"/>
              <a:t>What will students need to be successful:</a:t>
            </a:r>
          </a:p>
          <a:p>
            <a:pPr>
              <a:defRPr/>
            </a:pPr>
            <a:r>
              <a:rPr lang="en-US" sz="2800" dirty="0" smtClean="0"/>
              <a:t>Language Functions</a:t>
            </a:r>
          </a:p>
          <a:p>
            <a:pPr>
              <a:defRPr/>
            </a:pPr>
            <a:r>
              <a:rPr lang="en-US" sz="2800" dirty="0" smtClean="0"/>
              <a:t>Related Structures</a:t>
            </a:r>
          </a:p>
          <a:p>
            <a:pPr>
              <a:defRPr/>
            </a:pPr>
            <a:r>
              <a:rPr lang="en-US" sz="2800" dirty="0" smtClean="0"/>
              <a:t>Vocabulary Enhancement</a:t>
            </a:r>
          </a:p>
          <a:p>
            <a:pPr marL="0" indent="0">
              <a:buFont typeface="Times" pitchFamily="18" charset="0"/>
              <a:buNone/>
              <a:defRPr/>
            </a:pPr>
            <a:r>
              <a:rPr lang="en-US" sz="2800" dirty="0" smtClean="0"/>
              <a:t> </a:t>
            </a:r>
            <a:endParaRPr lang="en-US" sz="2800" dirty="0"/>
          </a:p>
        </p:txBody>
      </p:sp>
      <p:sp>
        <p:nvSpPr>
          <p:cNvPr id="4" name="Slide Number Placeholder 3"/>
          <p:cNvSpPr>
            <a:spLocks noGrp="1"/>
          </p:cNvSpPr>
          <p:nvPr>
            <p:ph type="sldNum" sz="quarter" idx="12"/>
          </p:nvPr>
        </p:nvSpPr>
        <p:spPr/>
        <p:txBody>
          <a:bodyPr/>
          <a:lstStyle/>
          <a:p>
            <a:pPr>
              <a:defRPr/>
            </a:pPr>
            <a:fld id="{106AE8A4-7A6D-45A2-87F1-8507BE06538C}" type="slidenum">
              <a:rPr lang="en-US" smtClean="0"/>
              <a:pPr>
                <a:defRPr/>
              </a:pPr>
              <a:t>28</a:t>
            </a:fld>
            <a:endParaRPr lang="en-US" dirty="0">
              <a:latin typeface="Arial" charset="0"/>
            </a:endParaRPr>
          </a:p>
        </p:txBody>
      </p:sp>
    </p:spTree>
    <p:extLst>
      <p:ext uri="{BB962C8B-B14F-4D97-AF65-F5344CB8AC3E}">
        <p14:creationId xmlns:p14="http://schemas.microsoft.com/office/powerpoint/2010/main" val="4777650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sz="3800" dirty="0" smtClean="0">
                <a:solidFill>
                  <a:schemeClr val="bg1"/>
                </a:solidFill>
              </a:rPr>
              <a:t>Elements of Interpretive Mode</a:t>
            </a:r>
            <a:endParaRPr lang="en-US" sz="3800" dirty="0">
              <a:solidFill>
                <a:schemeClr val="bg1"/>
              </a:solidFill>
            </a:endParaRPr>
          </a:p>
        </p:txBody>
      </p:sp>
      <p:graphicFrame>
        <p:nvGraphicFramePr>
          <p:cNvPr id="5" name="Table Placeholder 4"/>
          <p:cNvGraphicFramePr>
            <a:graphicFrameLocks noGrp="1"/>
          </p:cNvGraphicFramePr>
          <p:nvPr>
            <p:ph type="tbl" idx="1"/>
            <p:extLst>
              <p:ext uri="{D42A27DB-BD31-4B8C-83A1-F6EECF244321}">
                <p14:modId xmlns:p14="http://schemas.microsoft.com/office/powerpoint/2010/main" val="656109738"/>
              </p:ext>
            </p:extLst>
          </p:nvPr>
        </p:nvGraphicFramePr>
        <p:xfrm>
          <a:off x="195263" y="1598613"/>
          <a:ext cx="8443912" cy="4933845"/>
        </p:xfrm>
        <a:graphic>
          <a:graphicData uri="http://schemas.openxmlformats.org/drawingml/2006/table">
            <a:tbl>
              <a:tblPr firstRow="1" bandRow="1">
                <a:tableStyleId>{5C22544A-7EE6-4342-B048-85BDC9FD1C3A}</a:tableStyleId>
              </a:tblPr>
              <a:tblGrid>
                <a:gridCol w="2952444"/>
                <a:gridCol w="2676831"/>
                <a:gridCol w="2814637"/>
              </a:tblGrid>
              <a:tr h="721561">
                <a:tc>
                  <a:txBody>
                    <a:bodyPr/>
                    <a:lstStyle/>
                    <a:p>
                      <a:pPr algn="ctr"/>
                      <a:r>
                        <a:rPr lang="en-US" sz="1800" dirty="0" smtClean="0"/>
                        <a:t>Novice</a:t>
                      </a:r>
                      <a:endParaRPr lang="en-US" sz="1800" dirty="0"/>
                    </a:p>
                  </a:txBody>
                  <a:tcPr marL="91442" marR="91442" marT="45724" marB="45724" anchor="ctr"/>
                </a:tc>
                <a:tc>
                  <a:txBody>
                    <a:bodyPr/>
                    <a:lstStyle/>
                    <a:p>
                      <a:pPr algn="ctr"/>
                      <a:r>
                        <a:rPr lang="en-US" sz="1800" dirty="0" smtClean="0"/>
                        <a:t>Intermediate</a:t>
                      </a:r>
                      <a:endParaRPr lang="en-US" sz="1800" dirty="0"/>
                    </a:p>
                  </a:txBody>
                  <a:tcPr marL="91442" marR="91442" marT="45724" marB="45724" anchor="ctr"/>
                </a:tc>
                <a:tc>
                  <a:txBody>
                    <a:bodyPr/>
                    <a:lstStyle/>
                    <a:p>
                      <a:pPr algn="ctr"/>
                      <a:r>
                        <a:rPr lang="en-US" sz="1800" dirty="0" smtClean="0"/>
                        <a:t>Advanced</a:t>
                      </a:r>
                      <a:endParaRPr lang="en-US" sz="1800" dirty="0"/>
                    </a:p>
                  </a:txBody>
                  <a:tcPr marL="91442" marR="91442" marT="45724" marB="45724" anchor="ctr"/>
                </a:tc>
              </a:tr>
              <a:tr h="614197">
                <a:tc gridSpan="3">
                  <a:txBody>
                    <a:bodyPr/>
                    <a:lstStyle/>
                    <a:p>
                      <a:pPr algn="ctr"/>
                      <a:r>
                        <a:rPr lang="en-US" sz="2200" b="1" dirty="0" smtClean="0"/>
                        <a:t>Literal Comprehension</a:t>
                      </a:r>
                      <a:endParaRPr lang="en-US" sz="2200" b="1" dirty="0"/>
                    </a:p>
                  </a:txBody>
                  <a:tcPr marL="91442" marR="91442" marT="45724" marB="45724" anchor="ctr"/>
                </a:tc>
                <a:tc hMerge="1">
                  <a:txBody>
                    <a:bodyPr/>
                    <a:lstStyle/>
                    <a:p>
                      <a:endParaRPr lang="en-US"/>
                    </a:p>
                  </a:txBody>
                  <a:tcPr/>
                </a:tc>
                <a:tc hMerge="1">
                  <a:txBody>
                    <a:bodyPr/>
                    <a:lstStyle/>
                    <a:p>
                      <a:endParaRPr lang="en-US" dirty="0"/>
                    </a:p>
                  </a:txBody>
                  <a:tcPr/>
                </a:tc>
              </a:tr>
              <a:tr h="1180429">
                <a:tc>
                  <a:txBody>
                    <a:bodyPr/>
                    <a:lstStyle/>
                    <a:p>
                      <a:r>
                        <a:rPr lang="en-US" sz="1800" dirty="0" smtClean="0"/>
                        <a:t>Key word recognition</a:t>
                      </a:r>
                    </a:p>
                    <a:p>
                      <a:endParaRPr lang="en-US" sz="1800" dirty="0" smtClean="0"/>
                    </a:p>
                    <a:p>
                      <a:r>
                        <a:rPr lang="en-US" sz="1800" dirty="0" smtClean="0"/>
                        <a:t>Main idea </a:t>
                      </a:r>
                      <a:endParaRPr lang="en-US" sz="1800" dirty="0"/>
                    </a:p>
                  </a:txBody>
                  <a:tcPr marL="91442" marR="91442" marT="45724" marB="45724"/>
                </a:tc>
                <a:tc>
                  <a:txBody>
                    <a:bodyPr/>
                    <a:lstStyle/>
                    <a:p>
                      <a:endParaRPr lang="en-US" sz="1800" dirty="0" smtClean="0"/>
                    </a:p>
                    <a:p>
                      <a:endParaRPr lang="en-US" sz="1800" dirty="0" smtClean="0"/>
                    </a:p>
                    <a:p>
                      <a:r>
                        <a:rPr lang="en-US" sz="1800" dirty="0" smtClean="0"/>
                        <a:t>Main idea detection</a:t>
                      </a:r>
                    </a:p>
                    <a:p>
                      <a:r>
                        <a:rPr lang="en-US" sz="1800" dirty="0" smtClean="0"/>
                        <a:t>Some supporting details </a:t>
                      </a:r>
                    </a:p>
                    <a:p>
                      <a:r>
                        <a:rPr lang="en-US" sz="1800" dirty="0" smtClean="0"/>
                        <a:t>    </a:t>
                      </a:r>
                      <a:endParaRPr lang="en-US" sz="1800" dirty="0"/>
                    </a:p>
                  </a:txBody>
                  <a:tcPr marL="91442" marR="91442" marT="45724" marB="45724"/>
                </a:tc>
                <a:tc>
                  <a:txBody>
                    <a:bodyPr/>
                    <a:lstStyle/>
                    <a:p>
                      <a:endParaRPr lang="en-US" sz="1800" dirty="0" smtClean="0"/>
                    </a:p>
                    <a:p>
                      <a:endParaRPr lang="en-US" sz="1800" dirty="0" smtClean="0"/>
                    </a:p>
                    <a:p>
                      <a:r>
                        <a:rPr lang="en-US" sz="1800" dirty="0" smtClean="0"/>
                        <a:t>Main idea detection</a:t>
                      </a:r>
                    </a:p>
                    <a:p>
                      <a:r>
                        <a:rPr lang="en-US" sz="1800" dirty="0" smtClean="0"/>
                        <a:t>Supporting</a:t>
                      </a:r>
                      <a:r>
                        <a:rPr lang="en-US" sz="1800" baseline="0" dirty="0" smtClean="0"/>
                        <a:t> details </a:t>
                      </a:r>
                    </a:p>
                    <a:p>
                      <a:r>
                        <a:rPr lang="en-US" sz="1800" baseline="0" dirty="0" smtClean="0"/>
                        <a:t>    </a:t>
                      </a:r>
                      <a:endParaRPr lang="en-US" sz="1800" dirty="0"/>
                    </a:p>
                  </a:txBody>
                  <a:tcPr marL="91442" marR="91442" marT="45724" marB="45724"/>
                </a:tc>
              </a:tr>
              <a:tr h="671887">
                <a:tc gridSpan="3">
                  <a:txBody>
                    <a:bodyPr/>
                    <a:lstStyle/>
                    <a:p>
                      <a:pPr algn="ctr"/>
                      <a:r>
                        <a:rPr lang="en-US" sz="2200" b="1" dirty="0" smtClean="0"/>
                        <a:t>Interpretive Comprehension</a:t>
                      </a:r>
                      <a:endParaRPr lang="en-US" sz="2200" b="1" dirty="0"/>
                    </a:p>
                  </a:txBody>
                  <a:tcPr marL="91442" marR="91442" marT="45724" marB="45724" anchor="ctr"/>
                </a:tc>
                <a:tc hMerge="1">
                  <a:txBody>
                    <a:bodyPr/>
                    <a:lstStyle/>
                    <a:p>
                      <a:endParaRPr lang="en-US"/>
                    </a:p>
                  </a:txBody>
                  <a:tcPr/>
                </a:tc>
                <a:tc hMerge="1">
                  <a:txBody>
                    <a:bodyPr/>
                    <a:lstStyle/>
                    <a:p>
                      <a:endParaRPr lang="en-US" dirty="0"/>
                    </a:p>
                  </a:txBody>
                  <a:tcPr/>
                </a:tc>
              </a:tr>
              <a:tr h="1463152">
                <a:tc>
                  <a:txBody>
                    <a:bodyPr/>
                    <a:lstStyle/>
                    <a:p>
                      <a:r>
                        <a:rPr lang="en-US" sz="1800" dirty="0" smtClean="0"/>
                        <a:t>Use background </a:t>
                      </a:r>
                    </a:p>
                    <a:p>
                      <a:r>
                        <a:rPr lang="en-US" sz="1800" dirty="0" smtClean="0"/>
                        <a:t>knowledge</a:t>
                      </a:r>
                      <a:r>
                        <a:rPr lang="en-US" sz="1800" baseline="0" dirty="0" smtClean="0"/>
                        <a:t>  about topic </a:t>
                      </a:r>
                    </a:p>
                    <a:p>
                      <a:r>
                        <a:rPr lang="en-US" sz="1800" baseline="0" dirty="0" smtClean="0"/>
                        <a:t>to make </a:t>
                      </a:r>
                    </a:p>
                    <a:p>
                      <a:r>
                        <a:rPr lang="en-US" sz="1800" baseline="0" dirty="0" smtClean="0"/>
                        <a:t>inferences</a:t>
                      </a:r>
                      <a:endParaRPr lang="en-US" sz="1800" dirty="0"/>
                    </a:p>
                  </a:txBody>
                  <a:tcPr marL="91442" marR="91442" marT="45724" marB="45724"/>
                </a:tc>
                <a:tc>
                  <a:txBody>
                    <a:bodyPr/>
                    <a:lstStyle/>
                    <a:p>
                      <a:r>
                        <a:rPr lang="en-US" sz="1800" dirty="0" smtClean="0"/>
                        <a:t>Use background</a:t>
                      </a:r>
                      <a:r>
                        <a:rPr lang="en-US" sz="1800" baseline="0" dirty="0" smtClean="0"/>
                        <a:t> knowledge about topic , text organization, language  and culture to make inferences</a:t>
                      </a:r>
                      <a:endParaRPr lang="en-US" sz="1800" dirty="0"/>
                    </a:p>
                  </a:txBody>
                  <a:tcPr marL="91442" marR="91442" marT="45724" marB="45724"/>
                </a:tc>
                <a:tc>
                  <a:txBody>
                    <a:bodyPr/>
                    <a:lstStyle/>
                    <a:p>
                      <a:r>
                        <a:rPr lang="en-US" sz="1800" dirty="0" smtClean="0"/>
                        <a:t>Word inferences</a:t>
                      </a:r>
                    </a:p>
                    <a:p>
                      <a:r>
                        <a:rPr lang="en-US" sz="1800" dirty="0" smtClean="0"/>
                        <a:t>Concept</a:t>
                      </a:r>
                      <a:r>
                        <a:rPr lang="en-US" sz="1800" baseline="0" dirty="0" smtClean="0"/>
                        <a:t> inferences</a:t>
                      </a:r>
                    </a:p>
                    <a:p>
                      <a:r>
                        <a:rPr lang="en-US" sz="1800" baseline="0" dirty="0" smtClean="0"/>
                        <a:t>Organizing principle(s)</a:t>
                      </a:r>
                    </a:p>
                    <a:p>
                      <a:r>
                        <a:rPr lang="en-US" sz="1800" baseline="0" dirty="0" smtClean="0"/>
                        <a:t>Author/Cultural </a:t>
                      </a:r>
                    </a:p>
                    <a:p>
                      <a:r>
                        <a:rPr lang="en-US" sz="1800" baseline="0" dirty="0" smtClean="0"/>
                        <a:t>     perspectives</a:t>
                      </a:r>
                      <a:endParaRPr lang="en-US" sz="1800" dirty="0"/>
                    </a:p>
                  </a:txBody>
                  <a:tcPr marL="91442" marR="91442" marT="45724" marB="45724"/>
                </a:tc>
              </a:tr>
            </a:tbl>
          </a:graphicData>
        </a:graphic>
      </p:graphicFrame>
      <p:sp>
        <p:nvSpPr>
          <p:cNvPr id="4" name="Slide Number Placeholder 3"/>
          <p:cNvSpPr>
            <a:spLocks noGrp="1"/>
          </p:cNvSpPr>
          <p:nvPr>
            <p:ph type="sldNum" sz="quarter" idx="12"/>
          </p:nvPr>
        </p:nvSpPr>
        <p:spPr/>
        <p:txBody>
          <a:bodyPr/>
          <a:lstStyle/>
          <a:p>
            <a:pPr>
              <a:defRPr/>
            </a:pPr>
            <a:fld id="{6513C4AD-8479-434F-9715-9521CF3549BE}" type="slidenum">
              <a:rPr lang="en-US" smtClean="0"/>
              <a:pPr>
                <a:defRPr/>
              </a:pPr>
              <a:t>29</a:t>
            </a:fld>
            <a:endParaRPr lang="en-US">
              <a:latin typeface="Arial" charset="0"/>
            </a:endParaRPr>
          </a:p>
        </p:txBody>
      </p:sp>
    </p:spTree>
    <p:extLst>
      <p:ext uri="{BB962C8B-B14F-4D97-AF65-F5344CB8AC3E}">
        <p14:creationId xmlns:p14="http://schemas.microsoft.com/office/powerpoint/2010/main" val="748239465"/>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800" dirty="0" smtClean="0">
                <a:solidFill>
                  <a:schemeClr val="bg1"/>
                </a:solidFill>
              </a:rPr>
              <a:t>Outline for Today</a:t>
            </a:r>
            <a:endParaRPr lang="en-US" sz="3800" dirty="0">
              <a:solidFill>
                <a:schemeClr val="bg1"/>
              </a:solidFill>
            </a:endParaRPr>
          </a:p>
        </p:txBody>
      </p:sp>
      <p:sp>
        <p:nvSpPr>
          <p:cNvPr id="3" name="TextBox 2"/>
          <p:cNvSpPr txBox="1"/>
          <p:nvPr/>
        </p:nvSpPr>
        <p:spPr>
          <a:xfrm>
            <a:off x="381000" y="1219200"/>
            <a:ext cx="8458200" cy="5047536"/>
          </a:xfrm>
          <a:prstGeom prst="rect">
            <a:avLst/>
          </a:prstGeom>
          <a:noFill/>
        </p:spPr>
        <p:txBody>
          <a:bodyPr wrap="square" rtlCol="0">
            <a:spAutoFit/>
          </a:bodyPr>
          <a:lstStyle/>
          <a:p>
            <a:pPr marL="514350" indent="-514350">
              <a:buAutoNum type="arabicPeriod"/>
            </a:pPr>
            <a:r>
              <a:rPr lang="en-US" sz="2600" dirty="0" smtClean="0"/>
              <a:t>What is the performance target?</a:t>
            </a:r>
          </a:p>
          <a:p>
            <a:pPr marL="971550" lvl="1" indent="-514350">
              <a:buFont typeface="Arial" pitchFamily="34" charset="0"/>
              <a:buChar char="•"/>
            </a:pPr>
            <a:r>
              <a:rPr lang="en-US" sz="2400" dirty="0" smtClean="0"/>
              <a:t>I can apply a backward design process for setting performance targets</a:t>
            </a:r>
          </a:p>
          <a:p>
            <a:pPr marL="514350" indent="-514350">
              <a:buAutoNum type="arabicPeriod"/>
            </a:pPr>
            <a:r>
              <a:rPr lang="en-US" sz="2600" dirty="0" smtClean="0"/>
              <a:t>Describing performance</a:t>
            </a:r>
          </a:p>
          <a:p>
            <a:pPr marL="971550" lvl="1" indent="-514350">
              <a:buFont typeface="Arial" pitchFamily="34" charset="0"/>
              <a:buChar char="•"/>
            </a:pPr>
            <a:r>
              <a:rPr lang="en-US" sz="2400" dirty="0" smtClean="0"/>
              <a:t>I can identify characteristics of  performance</a:t>
            </a:r>
          </a:p>
          <a:p>
            <a:pPr marL="514350" indent="-514350">
              <a:buAutoNum type="arabicPeriod"/>
            </a:pPr>
            <a:r>
              <a:rPr lang="en-US" sz="2600" dirty="0" smtClean="0"/>
              <a:t>Setting up performance tasks</a:t>
            </a:r>
          </a:p>
          <a:p>
            <a:pPr marL="971550" lvl="2" indent="-514350">
              <a:buFont typeface="Arial" pitchFamily="34" charset="0"/>
              <a:buChar char="•"/>
            </a:pPr>
            <a:r>
              <a:rPr lang="en-US" sz="2400" dirty="0"/>
              <a:t>I can </a:t>
            </a:r>
            <a:r>
              <a:rPr lang="en-US" sz="2400" dirty="0" smtClean="0"/>
              <a:t>establish performance tasks for different levels</a:t>
            </a:r>
          </a:p>
          <a:p>
            <a:pPr marL="514350" indent="-514350">
              <a:buAutoNum type="arabicPeriod"/>
            </a:pPr>
            <a:r>
              <a:rPr lang="en-US" sz="2600" dirty="0" smtClean="0"/>
              <a:t>Providing feedback</a:t>
            </a:r>
          </a:p>
          <a:p>
            <a:pPr marL="971550" lvl="1" indent="-514350">
              <a:buFont typeface="Arial" pitchFamily="34" charset="0"/>
              <a:buChar char="•"/>
            </a:pPr>
            <a:r>
              <a:rPr lang="en-US" sz="2400" dirty="0" smtClean="0"/>
              <a:t>I can use feedback tools that are true to the characteristics of the mode of communication</a:t>
            </a:r>
          </a:p>
          <a:p>
            <a:pPr marL="514350" indent="-514350">
              <a:buAutoNum type="arabicPeriod"/>
            </a:pPr>
            <a:r>
              <a:rPr lang="en-US" sz="2600" dirty="0" smtClean="0"/>
              <a:t>Reflection</a:t>
            </a:r>
          </a:p>
          <a:p>
            <a:pPr marL="971550" lvl="1" indent="-514350">
              <a:buFont typeface="Arial" pitchFamily="34" charset="0"/>
              <a:buChar char="•"/>
            </a:pPr>
            <a:r>
              <a:rPr lang="en-US" sz="2400" dirty="0" smtClean="0"/>
              <a:t>I can identify changes in teaching and learning when the focus is on performance targets</a:t>
            </a:r>
            <a:endParaRPr lang="en-US" sz="2400" dirty="0"/>
          </a:p>
        </p:txBody>
      </p:sp>
    </p:spTree>
    <p:extLst>
      <p:ext uri="{BB962C8B-B14F-4D97-AF65-F5344CB8AC3E}">
        <p14:creationId xmlns:p14="http://schemas.microsoft.com/office/powerpoint/2010/main" val="2567333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
                                            <p:txEl>
                                              <p:pRg st="8" end="8"/>
                                            </p:txEl>
                                          </p:spTgt>
                                        </p:tgtEl>
                                        <p:attrNameLst>
                                          <p:attrName>style.visibility</p:attrName>
                                        </p:attrNameLst>
                                      </p:cBhvr>
                                      <p:to>
                                        <p:strVal val="visible"/>
                                      </p:to>
                                    </p:set>
                                    <p:animEffect transition="in" filter="fade">
                                      <p:cBhvr>
                                        <p:cTn id="36" dur="500"/>
                                        <p:tgtEl>
                                          <p:spTgt spid="3">
                                            <p:txEl>
                                              <p:pRg st="8" end="8"/>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Effect transition="in" filter="fade">
                                      <p:cBhvr>
                                        <p:cTn id="39"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a:lstStyle/>
          <a:p>
            <a:r>
              <a:rPr lang="en-US" dirty="0" smtClean="0"/>
              <a:t>Interpretive Mode</a:t>
            </a:r>
            <a:endParaRPr lang="en-US" dirty="0"/>
          </a:p>
        </p:txBody>
      </p:sp>
      <p:sp>
        <p:nvSpPr>
          <p:cNvPr id="4" name="Date Placeholder 3"/>
          <p:cNvSpPr>
            <a:spLocks noGrp="1"/>
          </p:cNvSpPr>
          <p:nvPr>
            <p:ph type="dt" sz="half" idx="10"/>
          </p:nvPr>
        </p:nvSpPr>
        <p:spPr/>
        <p:txBody>
          <a:bodyPr/>
          <a:lstStyle/>
          <a:p>
            <a:fld id="{8B9A6B60-9451-4F57-A056-DC662ECDF8A3}" type="datetime1">
              <a:rPr lang="en-US" smtClean="0"/>
              <a:t>3/15/2013</a:t>
            </a:fld>
            <a:endParaRPr lang="en-US"/>
          </a:p>
        </p:txBody>
      </p:sp>
      <p:sp>
        <p:nvSpPr>
          <p:cNvPr id="6" name="Footer Placeholder 5"/>
          <p:cNvSpPr>
            <a:spLocks noGrp="1"/>
          </p:cNvSpPr>
          <p:nvPr>
            <p:ph type="ftr" sz="quarter" idx="11"/>
          </p:nvPr>
        </p:nvSpPr>
        <p:spPr/>
        <p:txBody>
          <a:bodyPr/>
          <a:lstStyle/>
          <a:p>
            <a:r>
              <a:rPr lang="en-US" smtClean="0"/>
              <a:t>Clementi ACTFL</a:t>
            </a:r>
            <a:endParaRPr lang="en-US"/>
          </a:p>
        </p:txBody>
      </p:sp>
      <p:sp>
        <p:nvSpPr>
          <p:cNvPr id="5" name="Slide Number Placeholder 4"/>
          <p:cNvSpPr>
            <a:spLocks noGrp="1"/>
          </p:cNvSpPr>
          <p:nvPr>
            <p:ph type="sldNum" sz="quarter" idx="12"/>
          </p:nvPr>
        </p:nvSpPr>
        <p:spPr/>
        <p:txBody>
          <a:bodyPr/>
          <a:lstStyle/>
          <a:p>
            <a:fld id="{3549F12F-209A-465D-9D6D-05ED101A5AC2}" type="slidenum">
              <a:rPr lang="en-US" smtClean="0"/>
              <a:pPr/>
              <a:t>30</a:t>
            </a:fld>
            <a:endParaRPr lang="en-US"/>
          </a:p>
        </p:txBody>
      </p:sp>
      <p:sp>
        <p:nvSpPr>
          <p:cNvPr id="3" name="Content Placeholder 2"/>
          <p:cNvSpPr>
            <a:spLocks noGrp="1"/>
          </p:cNvSpPr>
          <p:nvPr>
            <p:ph idx="1"/>
          </p:nvPr>
        </p:nvSpPr>
        <p:spPr/>
        <p:txBody>
          <a:bodyPr/>
          <a:lstStyle/>
          <a:p>
            <a:endParaRPr lang="en-US"/>
          </a:p>
        </p:txBody>
      </p:sp>
      <p:pic>
        <p:nvPicPr>
          <p:cNvPr id="5122" name="Picture 2" descr="http://www.cc-creonnais.fr/typo3temp/pics/fa34af72de.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191768"/>
            <a:ext cx="7479100" cy="52852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39108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75524441-440A-4153-8A93-20D0AF716FD7}" type="slidenum">
              <a:rPr lang="en-US"/>
              <a:pPr>
                <a:defRPr/>
              </a:pPr>
              <a:t>31</a:t>
            </a:fld>
            <a:endParaRPr lang="en-US">
              <a:latin typeface="Arial" charset="0"/>
            </a:endParaRPr>
          </a:p>
        </p:txBody>
      </p:sp>
      <p:sp>
        <p:nvSpPr>
          <p:cNvPr id="729090" name="Rectangle 2"/>
          <p:cNvSpPr>
            <a:spLocks noGrp="1" noChangeArrowheads="1"/>
          </p:cNvSpPr>
          <p:nvPr>
            <p:ph type="title"/>
          </p:nvPr>
        </p:nvSpPr>
        <p:spPr>
          <a:xfrm>
            <a:off x="219075" y="762000"/>
            <a:ext cx="8161338" cy="1143000"/>
          </a:xfrm>
        </p:spPr>
        <p:txBody>
          <a:bodyPr>
            <a:normAutofit/>
          </a:bodyPr>
          <a:lstStyle/>
          <a:p>
            <a:pPr eaLnBrk="1" hangingPunct="1">
              <a:defRPr/>
            </a:pPr>
            <a:r>
              <a:rPr lang="en-US" sz="3000" dirty="0" smtClean="0">
                <a:solidFill>
                  <a:srgbClr val="FF0000"/>
                </a:solidFill>
              </a:rPr>
              <a:t>Developing Tasks and Feedback</a:t>
            </a:r>
            <a:r>
              <a:rPr lang="en-US" sz="3000" dirty="0" smtClean="0"/>
              <a:t>: Interpretive Tasks</a:t>
            </a:r>
          </a:p>
        </p:txBody>
      </p:sp>
      <p:sp>
        <p:nvSpPr>
          <p:cNvPr id="81924" name="Rectangle 3"/>
          <p:cNvSpPr>
            <a:spLocks noGrp="1" noChangeArrowheads="1"/>
          </p:cNvSpPr>
          <p:nvPr>
            <p:ph type="body" idx="1"/>
          </p:nvPr>
        </p:nvSpPr>
        <p:spPr>
          <a:xfrm>
            <a:off x="263525" y="1598613"/>
            <a:ext cx="8185150" cy="4497387"/>
          </a:xfrm>
        </p:spPr>
        <p:txBody>
          <a:bodyPr/>
          <a:lstStyle/>
          <a:p>
            <a:pPr eaLnBrk="1" hangingPunct="1">
              <a:buFont typeface="Times" pitchFamily="18" charset="0"/>
              <a:buNone/>
            </a:pPr>
            <a:endParaRPr lang="en-US" sz="3200" smtClean="0"/>
          </a:p>
        </p:txBody>
      </p:sp>
      <p:graphicFrame>
        <p:nvGraphicFramePr>
          <p:cNvPr id="5" name="Table 4"/>
          <p:cNvGraphicFramePr>
            <a:graphicFrameLocks noGrp="1"/>
          </p:cNvGraphicFramePr>
          <p:nvPr>
            <p:extLst>
              <p:ext uri="{D42A27DB-BD31-4B8C-83A1-F6EECF244321}">
                <p14:modId xmlns:p14="http://schemas.microsoft.com/office/powerpoint/2010/main" val="3853883776"/>
              </p:ext>
            </p:extLst>
          </p:nvPr>
        </p:nvGraphicFramePr>
        <p:xfrm>
          <a:off x="300038" y="1600199"/>
          <a:ext cx="8478202" cy="5257801"/>
        </p:xfrm>
        <a:graphic>
          <a:graphicData uri="http://schemas.openxmlformats.org/drawingml/2006/table">
            <a:tbl>
              <a:tblPr firstRow="1" bandRow="1">
                <a:tableStyleId>{5C22544A-7EE6-4342-B048-85BDC9FD1C3A}</a:tableStyleId>
              </a:tblPr>
              <a:tblGrid>
                <a:gridCol w="4302442"/>
                <a:gridCol w="4175760"/>
              </a:tblGrid>
              <a:tr h="1061001">
                <a:tc>
                  <a:txBody>
                    <a:bodyPr/>
                    <a:lstStyle/>
                    <a:p>
                      <a:pPr algn="ctr"/>
                      <a:r>
                        <a:rPr lang="en-US" sz="2600" dirty="0" smtClean="0"/>
                        <a:t>Performance Task </a:t>
                      </a:r>
                    </a:p>
                    <a:p>
                      <a:pPr algn="ctr"/>
                      <a:r>
                        <a:rPr lang="en-US" sz="2600" dirty="0" smtClean="0"/>
                        <a:t>(</a:t>
                      </a:r>
                      <a:r>
                        <a:rPr lang="en-US" sz="2600" dirty="0" smtClean="0">
                          <a:solidFill>
                            <a:schemeClr val="bg1"/>
                          </a:solidFill>
                        </a:rPr>
                        <a:t>How</a:t>
                      </a:r>
                      <a:r>
                        <a:rPr lang="en-US" sz="2600" dirty="0" smtClean="0"/>
                        <a:t>)</a:t>
                      </a:r>
                      <a:endParaRPr lang="en-US" sz="2600" dirty="0"/>
                    </a:p>
                  </a:txBody>
                  <a:tcPr marL="91446" marR="91446" marT="45716" marB="45716"/>
                </a:tc>
                <a:tc>
                  <a:txBody>
                    <a:bodyPr/>
                    <a:lstStyle/>
                    <a:p>
                      <a:pPr algn="ctr"/>
                      <a:r>
                        <a:rPr lang="en-US" sz="2600" dirty="0" smtClean="0"/>
                        <a:t>Performance Expectations (</a:t>
                      </a:r>
                      <a:r>
                        <a:rPr lang="en-US" sz="2600" dirty="0" smtClean="0">
                          <a:solidFill>
                            <a:schemeClr val="bg1"/>
                          </a:solidFill>
                        </a:rPr>
                        <a:t>How Well</a:t>
                      </a:r>
                      <a:r>
                        <a:rPr lang="en-US" sz="2600" dirty="0" smtClean="0"/>
                        <a:t>)</a:t>
                      </a:r>
                      <a:endParaRPr lang="en-US" sz="2600" dirty="0"/>
                    </a:p>
                  </a:txBody>
                  <a:tcPr marL="91446" marR="91446" marT="45716" marB="45716"/>
                </a:tc>
              </a:tr>
              <a:tr h="4196800">
                <a:tc>
                  <a:txBody>
                    <a:bodyPr/>
                    <a:lstStyle/>
                    <a:p>
                      <a:pPr>
                        <a:spcAft>
                          <a:spcPts val="800"/>
                        </a:spcAft>
                        <a:buFont typeface="Arial" pitchFamily="34" charset="0"/>
                        <a:buChar char="•"/>
                      </a:pPr>
                      <a:r>
                        <a:rPr lang="en-US" sz="2200" dirty="0" smtClean="0">
                          <a:solidFill>
                            <a:schemeClr val="tx1"/>
                          </a:solidFill>
                        </a:rPr>
                        <a:t> Students will read (view,</a:t>
                      </a:r>
                      <a:r>
                        <a:rPr lang="en-US" sz="2200" baseline="0" dirty="0" smtClean="0">
                          <a:solidFill>
                            <a:schemeClr val="tx1"/>
                          </a:solidFill>
                        </a:rPr>
                        <a:t> skim a website … )</a:t>
                      </a:r>
                    </a:p>
                    <a:p>
                      <a:pPr>
                        <a:spcAft>
                          <a:spcPts val="800"/>
                        </a:spcAft>
                        <a:buFont typeface="Arial" pitchFamily="34" charset="0"/>
                        <a:buChar char="•"/>
                      </a:pPr>
                      <a:r>
                        <a:rPr lang="en-US" sz="2200" baseline="0" dirty="0" smtClean="0">
                          <a:solidFill>
                            <a:schemeClr val="tx1"/>
                          </a:solidFill>
                        </a:rPr>
                        <a:t> After hearing … , fill out / check off  …</a:t>
                      </a:r>
                    </a:p>
                    <a:p>
                      <a:pPr>
                        <a:spcAft>
                          <a:spcPts val="800"/>
                        </a:spcAft>
                        <a:buFont typeface="Arial" pitchFamily="34" charset="0"/>
                        <a:buChar char="•"/>
                      </a:pPr>
                      <a:r>
                        <a:rPr lang="en-US" sz="2200" baseline="0" dirty="0" smtClean="0">
                          <a:solidFill>
                            <a:schemeClr val="tx1"/>
                          </a:solidFill>
                        </a:rPr>
                        <a:t> From what you read (heard, viewed), fill out Venn diagram comparing …</a:t>
                      </a:r>
                    </a:p>
                    <a:p>
                      <a:pPr>
                        <a:spcAft>
                          <a:spcPts val="800"/>
                        </a:spcAft>
                        <a:buFont typeface="Arial" pitchFamily="34" charset="0"/>
                        <a:buChar char="•"/>
                      </a:pPr>
                      <a:r>
                        <a:rPr lang="en-US" sz="2200" baseline="0" dirty="0" smtClean="0">
                          <a:solidFill>
                            <a:schemeClr val="tx1"/>
                          </a:solidFill>
                        </a:rPr>
                        <a:t> Provide a summary of …</a:t>
                      </a:r>
                    </a:p>
                    <a:p>
                      <a:pPr>
                        <a:buFont typeface="Arial" pitchFamily="34" charset="0"/>
                        <a:buChar char="•"/>
                      </a:pPr>
                      <a:r>
                        <a:rPr lang="en-US" sz="2200" baseline="0" dirty="0" smtClean="0">
                          <a:solidFill>
                            <a:schemeClr val="tx1"/>
                          </a:solidFill>
                        </a:rPr>
                        <a:t> Based on the reading, is it logical or not to infer … , cite evidence </a:t>
                      </a:r>
                      <a:r>
                        <a:rPr lang="en-US" sz="2200" baseline="0" dirty="0" smtClean="0">
                          <a:solidFill>
                            <a:schemeClr val="bg1"/>
                          </a:solidFill>
                        </a:rPr>
                        <a:t>…</a:t>
                      </a:r>
                    </a:p>
                  </a:txBody>
                  <a:tcPr marL="91446" marR="91446" marT="45716" marB="45716"/>
                </a:tc>
                <a:tc>
                  <a:txBody>
                    <a:bodyPr/>
                    <a:lstStyle/>
                    <a:p>
                      <a:pPr>
                        <a:spcAft>
                          <a:spcPts val="800"/>
                        </a:spcAft>
                        <a:buFont typeface="Arial" pitchFamily="34" charset="0"/>
                        <a:buChar char="•"/>
                      </a:pPr>
                      <a:r>
                        <a:rPr lang="en-US" sz="2200" dirty="0" smtClean="0"/>
                        <a:t> Able to identify the “gist”</a:t>
                      </a:r>
                    </a:p>
                    <a:p>
                      <a:pPr>
                        <a:spcAft>
                          <a:spcPts val="800"/>
                        </a:spcAft>
                        <a:buFont typeface="Arial" pitchFamily="34" charset="0"/>
                        <a:buChar char="•"/>
                      </a:pPr>
                      <a:r>
                        <a:rPr lang="en-US" sz="2200" dirty="0" smtClean="0"/>
                        <a:t> Able to identify the main supporting details</a:t>
                      </a:r>
                    </a:p>
                    <a:p>
                      <a:pPr>
                        <a:spcAft>
                          <a:spcPts val="800"/>
                        </a:spcAft>
                        <a:buFont typeface="Arial" pitchFamily="34" charset="0"/>
                        <a:buChar char="•"/>
                      </a:pPr>
                      <a:r>
                        <a:rPr lang="en-US" sz="2200" dirty="0" smtClean="0"/>
                        <a:t> Able to guess meaning from context</a:t>
                      </a:r>
                    </a:p>
                    <a:p>
                      <a:pPr>
                        <a:buFont typeface="Arial" pitchFamily="34" charset="0"/>
                        <a:buChar char="•"/>
                      </a:pPr>
                      <a:r>
                        <a:rPr lang="en-US" sz="2200" dirty="0" smtClean="0"/>
                        <a:t> Able to make inferences</a:t>
                      </a:r>
                      <a:endParaRPr lang="en-US" sz="2200" dirty="0"/>
                    </a:p>
                  </a:txBody>
                  <a:tcPr marL="91446" marR="91446" marT="45716" marB="45716"/>
                </a:tc>
              </a:tr>
            </a:tbl>
          </a:graphicData>
        </a:graphic>
      </p:graphicFrame>
    </p:spTree>
    <p:extLst>
      <p:ext uri="{BB962C8B-B14F-4D97-AF65-F5344CB8AC3E}">
        <p14:creationId xmlns:p14="http://schemas.microsoft.com/office/powerpoint/2010/main" val="44513950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51C7F6F6-797B-4E0E-992B-5D0C1E4C9FFE}" type="slidenum">
              <a:rPr lang="en-US"/>
              <a:pPr>
                <a:defRPr/>
              </a:pPr>
              <a:t>32</a:t>
            </a:fld>
            <a:endParaRPr lang="en-US">
              <a:latin typeface="Arial" charset="0"/>
            </a:endParaRPr>
          </a:p>
        </p:txBody>
      </p:sp>
      <p:sp>
        <p:nvSpPr>
          <p:cNvPr id="68612" name="Rectangle 3"/>
          <p:cNvSpPr>
            <a:spLocks noGrp="1" noChangeArrowheads="1"/>
          </p:cNvSpPr>
          <p:nvPr>
            <p:ph type="body" idx="1"/>
          </p:nvPr>
        </p:nvSpPr>
        <p:spPr>
          <a:xfrm>
            <a:off x="365125" y="654050"/>
            <a:ext cx="8115300" cy="1065213"/>
          </a:xfrm>
        </p:spPr>
        <p:txBody>
          <a:bodyPr>
            <a:normAutofit fontScale="85000" lnSpcReduction="10000"/>
          </a:bodyPr>
          <a:lstStyle/>
          <a:p>
            <a:pPr>
              <a:buFont typeface="Times" pitchFamily="18" charset="0"/>
              <a:buNone/>
            </a:pPr>
            <a:r>
              <a:rPr lang="en-US" dirty="0" smtClean="0">
                <a:solidFill>
                  <a:schemeClr val="bg1"/>
                </a:solidFill>
              </a:rPr>
              <a:t>Task:  Novice Level – Interpersonal</a:t>
            </a:r>
            <a:endParaRPr lang="en-US" dirty="0" smtClean="0"/>
          </a:p>
          <a:p>
            <a:pPr>
              <a:buFont typeface="Times" pitchFamily="18" charset="0"/>
              <a:buNone/>
            </a:pPr>
            <a:r>
              <a:rPr lang="en-US" dirty="0" smtClean="0"/>
              <a:t>For your trip, come to agreement on the day’s schedule. </a:t>
            </a:r>
          </a:p>
          <a:p>
            <a:pPr>
              <a:buFont typeface="Times" pitchFamily="18" charset="0"/>
              <a:buNone/>
            </a:pPr>
            <a:endParaRPr lang="en-US" sz="1800" dirty="0" smtClean="0"/>
          </a:p>
        </p:txBody>
      </p:sp>
      <p:graphicFrame>
        <p:nvGraphicFramePr>
          <p:cNvPr id="2" name="Table 1"/>
          <p:cNvGraphicFramePr>
            <a:graphicFrameLocks noGrp="1"/>
          </p:cNvGraphicFramePr>
          <p:nvPr>
            <p:extLst>
              <p:ext uri="{D42A27DB-BD31-4B8C-83A1-F6EECF244321}">
                <p14:modId xmlns:p14="http://schemas.microsoft.com/office/powerpoint/2010/main" val="3308953421"/>
              </p:ext>
            </p:extLst>
          </p:nvPr>
        </p:nvGraphicFramePr>
        <p:xfrm>
          <a:off x="263525" y="1745581"/>
          <a:ext cx="8556626" cy="5105415"/>
        </p:xfrm>
        <a:graphic>
          <a:graphicData uri="http://schemas.openxmlformats.org/drawingml/2006/table">
            <a:tbl>
              <a:tblPr firstRow="1" bandRow="1">
                <a:tableStyleId>{5C22544A-7EE6-4342-B048-85BDC9FD1C3A}</a:tableStyleId>
              </a:tblPr>
              <a:tblGrid>
                <a:gridCol w="4038355"/>
                <a:gridCol w="1523908"/>
                <a:gridCol w="1752494"/>
                <a:gridCol w="1241869"/>
              </a:tblGrid>
              <a:tr h="9144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Performance Criteria:</a:t>
                      </a:r>
                    </a:p>
                    <a:p>
                      <a:endParaRPr lang="en-US" sz="1800" dirty="0"/>
                    </a:p>
                  </a:txBody>
                  <a:tcPr marL="91434" marR="91434" marT="45718" marB="4571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I can do this on my own</a:t>
                      </a:r>
                    </a:p>
                  </a:txBody>
                  <a:tcPr marL="91434" marR="91434" marT="45718" marB="45718"/>
                </a:tc>
                <a:tc>
                  <a:txBody>
                    <a:bodyPr/>
                    <a:lstStyle/>
                    <a:p>
                      <a:r>
                        <a:rPr lang="en-US" sz="1800" dirty="0" smtClean="0"/>
                        <a:t>I can do this with some help </a:t>
                      </a:r>
                      <a:endParaRPr lang="en-US" sz="1800" dirty="0"/>
                    </a:p>
                  </a:txBody>
                  <a:tcPr marL="91434" marR="91434" marT="45718" marB="4571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I cannot do this</a:t>
                      </a:r>
                    </a:p>
                  </a:txBody>
                  <a:tcPr marL="91434" marR="91434" marT="45718" marB="45718"/>
                </a:tc>
              </a:tr>
              <a:tr h="3708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900" dirty="0" smtClean="0"/>
                        <a:t>I can use numbers</a:t>
                      </a:r>
                    </a:p>
                  </a:txBody>
                  <a:tcPr marL="91434" marR="91434" marT="45718" marB="45718"/>
                </a:tc>
                <a:tc>
                  <a:txBody>
                    <a:bodyPr/>
                    <a:lstStyle/>
                    <a:p>
                      <a:endParaRPr lang="en-US" sz="1800" dirty="0"/>
                    </a:p>
                  </a:txBody>
                  <a:tcPr marL="91434" marR="91434" marT="45718" marB="45718"/>
                </a:tc>
                <a:tc>
                  <a:txBody>
                    <a:bodyPr/>
                    <a:lstStyle/>
                    <a:p>
                      <a:endParaRPr lang="en-US" sz="1800" dirty="0"/>
                    </a:p>
                  </a:txBody>
                  <a:tcPr marL="91434" marR="91434" marT="45718" marB="45718"/>
                </a:tc>
                <a:tc>
                  <a:txBody>
                    <a:bodyPr/>
                    <a:lstStyle/>
                    <a:p>
                      <a:endParaRPr lang="en-US" sz="1800" dirty="0"/>
                    </a:p>
                  </a:txBody>
                  <a:tcPr marL="91434" marR="91434" marT="45718" marB="45718"/>
                </a:tc>
              </a:tr>
              <a:tr h="3708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900" dirty="0" smtClean="0"/>
                        <a:t>I can use words for activities</a:t>
                      </a:r>
                    </a:p>
                  </a:txBody>
                  <a:tcPr marL="91434" marR="91434" marT="45718" marB="45718"/>
                </a:tc>
                <a:tc>
                  <a:txBody>
                    <a:bodyPr/>
                    <a:lstStyle/>
                    <a:p>
                      <a:endParaRPr lang="en-US" sz="1800" dirty="0"/>
                    </a:p>
                  </a:txBody>
                  <a:tcPr marL="91434" marR="91434" marT="45718" marB="45718"/>
                </a:tc>
                <a:tc>
                  <a:txBody>
                    <a:bodyPr/>
                    <a:lstStyle/>
                    <a:p>
                      <a:endParaRPr lang="en-US" sz="1800" dirty="0"/>
                    </a:p>
                  </a:txBody>
                  <a:tcPr marL="91434" marR="91434" marT="45718" marB="45718"/>
                </a:tc>
                <a:tc>
                  <a:txBody>
                    <a:bodyPr/>
                    <a:lstStyle/>
                    <a:p>
                      <a:endParaRPr lang="en-US" sz="1800" dirty="0"/>
                    </a:p>
                  </a:txBody>
                  <a:tcPr marL="91434" marR="91434" marT="45718" marB="45718"/>
                </a:tc>
              </a:tr>
              <a:tr h="3708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900" dirty="0" smtClean="0"/>
                        <a:t>I can use words for locations</a:t>
                      </a:r>
                    </a:p>
                  </a:txBody>
                  <a:tcPr marL="91434" marR="91434" marT="45718" marB="45718"/>
                </a:tc>
                <a:tc>
                  <a:txBody>
                    <a:bodyPr/>
                    <a:lstStyle/>
                    <a:p>
                      <a:endParaRPr lang="en-US" sz="1800" dirty="0"/>
                    </a:p>
                  </a:txBody>
                  <a:tcPr marL="91434" marR="91434" marT="45718" marB="45718"/>
                </a:tc>
                <a:tc>
                  <a:txBody>
                    <a:bodyPr/>
                    <a:lstStyle/>
                    <a:p>
                      <a:endParaRPr lang="en-US" sz="1800" dirty="0"/>
                    </a:p>
                  </a:txBody>
                  <a:tcPr marL="91434" marR="91434" marT="45718" marB="45718"/>
                </a:tc>
                <a:tc>
                  <a:txBody>
                    <a:bodyPr/>
                    <a:lstStyle/>
                    <a:p>
                      <a:endParaRPr lang="en-US" sz="1800" dirty="0"/>
                    </a:p>
                  </a:txBody>
                  <a:tcPr marL="91434" marR="91434" marT="45718" marB="45718"/>
                </a:tc>
              </a:tr>
              <a:tr h="7639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900" dirty="0" smtClean="0"/>
                        <a:t>I can use expressions to show that I agree or disagree with what my partner says</a:t>
                      </a:r>
                    </a:p>
                  </a:txBody>
                  <a:tcPr marL="91434" marR="91434" marT="45718" marB="45718"/>
                </a:tc>
                <a:tc>
                  <a:txBody>
                    <a:bodyPr/>
                    <a:lstStyle/>
                    <a:p>
                      <a:endParaRPr lang="en-US" sz="1800" dirty="0"/>
                    </a:p>
                  </a:txBody>
                  <a:tcPr marL="91434" marR="91434" marT="45718" marB="45718"/>
                </a:tc>
                <a:tc>
                  <a:txBody>
                    <a:bodyPr/>
                    <a:lstStyle/>
                    <a:p>
                      <a:endParaRPr lang="en-US" sz="1800" dirty="0"/>
                    </a:p>
                  </a:txBody>
                  <a:tcPr marL="91434" marR="91434" marT="45718" marB="45718"/>
                </a:tc>
                <a:tc>
                  <a:txBody>
                    <a:bodyPr/>
                    <a:lstStyle/>
                    <a:p>
                      <a:endParaRPr lang="en-US" sz="1800" dirty="0"/>
                    </a:p>
                  </a:txBody>
                  <a:tcPr marL="91434" marR="91434" marT="45718" marB="45718"/>
                </a:tc>
              </a:tr>
              <a:tr h="3708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900" dirty="0" smtClean="0"/>
                        <a:t>I can ask some questions</a:t>
                      </a:r>
                    </a:p>
                  </a:txBody>
                  <a:tcPr marL="91434" marR="91434" marT="45718" marB="45718"/>
                </a:tc>
                <a:tc>
                  <a:txBody>
                    <a:bodyPr/>
                    <a:lstStyle/>
                    <a:p>
                      <a:endParaRPr lang="en-US" sz="1800" dirty="0"/>
                    </a:p>
                  </a:txBody>
                  <a:tcPr marL="91434" marR="91434" marT="45718" marB="45718"/>
                </a:tc>
                <a:tc>
                  <a:txBody>
                    <a:bodyPr/>
                    <a:lstStyle/>
                    <a:p>
                      <a:endParaRPr lang="en-US" sz="1800" dirty="0"/>
                    </a:p>
                  </a:txBody>
                  <a:tcPr marL="91434" marR="91434" marT="45718" marB="45718"/>
                </a:tc>
                <a:tc>
                  <a:txBody>
                    <a:bodyPr/>
                    <a:lstStyle/>
                    <a:p>
                      <a:endParaRPr lang="en-US" sz="1800" dirty="0"/>
                    </a:p>
                  </a:txBody>
                  <a:tcPr marL="91434" marR="91434" marT="45718" marB="45718"/>
                </a:tc>
              </a:tr>
              <a:tr h="6401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900" dirty="0" smtClean="0"/>
                        <a:t>I can say how many times, how often, how frequently I do various things</a:t>
                      </a:r>
                    </a:p>
                  </a:txBody>
                  <a:tcPr marL="91434" marR="91434" marT="45718" marB="45718"/>
                </a:tc>
                <a:tc>
                  <a:txBody>
                    <a:bodyPr/>
                    <a:lstStyle/>
                    <a:p>
                      <a:endParaRPr lang="en-US" sz="1800" dirty="0"/>
                    </a:p>
                  </a:txBody>
                  <a:tcPr marL="91434" marR="91434" marT="45718" marB="45718"/>
                </a:tc>
                <a:tc>
                  <a:txBody>
                    <a:bodyPr/>
                    <a:lstStyle/>
                    <a:p>
                      <a:endParaRPr lang="en-US" sz="1800" dirty="0"/>
                    </a:p>
                  </a:txBody>
                  <a:tcPr marL="91434" marR="91434" marT="45718" marB="45718"/>
                </a:tc>
                <a:tc>
                  <a:txBody>
                    <a:bodyPr/>
                    <a:lstStyle/>
                    <a:p>
                      <a:endParaRPr lang="en-US" sz="1800" dirty="0"/>
                    </a:p>
                  </a:txBody>
                  <a:tcPr marL="91434" marR="91434" marT="45718" marB="45718"/>
                </a:tc>
              </a:tr>
              <a:tr h="6401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900" dirty="0" smtClean="0"/>
                        <a:t>I can provide</a:t>
                      </a:r>
                      <a:r>
                        <a:rPr lang="en-US" sz="1900" baseline="0" dirty="0" smtClean="0"/>
                        <a:t> some description</a:t>
                      </a:r>
                      <a:endParaRPr lang="en-US" sz="190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900" dirty="0" smtClean="0"/>
                    </a:p>
                  </a:txBody>
                  <a:tcPr marL="91434" marR="91434" marT="45718" marB="45718"/>
                </a:tc>
                <a:tc>
                  <a:txBody>
                    <a:bodyPr/>
                    <a:lstStyle/>
                    <a:p>
                      <a:endParaRPr lang="en-US" sz="1800" dirty="0"/>
                    </a:p>
                  </a:txBody>
                  <a:tcPr marL="91434" marR="91434" marT="45718" marB="45718"/>
                </a:tc>
                <a:tc>
                  <a:txBody>
                    <a:bodyPr/>
                    <a:lstStyle/>
                    <a:p>
                      <a:endParaRPr lang="en-US" sz="1800" dirty="0"/>
                    </a:p>
                  </a:txBody>
                  <a:tcPr marL="91434" marR="91434" marT="45718" marB="45718"/>
                </a:tc>
                <a:tc>
                  <a:txBody>
                    <a:bodyPr/>
                    <a:lstStyle/>
                    <a:p>
                      <a:endParaRPr lang="en-US" sz="1800" dirty="0"/>
                    </a:p>
                  </a:txBody>
                  <a:tcPr marL="91434" marR="91434" marT="45718" marB="45718"/>
                </a:tc>
              </a:tr>
              <a:tr h="3301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smtClean="0"/>
                    </a:p>
                  </a:txBody>
                  <a:tcPr marL="91434" marR="91434" marT="45718" marB="45718"/>
                </a:tc>
                <a:tc>
                  <a:txBody>
                    <a:bodyPr/>
                    <a:lstStyle/>
                    <a:p>
                      <a:endParaRPr lang="en-US" sz="1800" dirty="0"/>
                    </a:p>
                  </a:txBody>
                  <a:tcPr marL="91434" marR="91434" marT="45718" marB="45718"/>
                </a:tc>
                <a:tc>
                  <a:txBody>
                    <a:bodyPr/>
                    <a:lstStyle/>
                    <a:p>
                      <a:endParaRPr lang="en-US" sz="1800" dirty="0"/>
                    </a:p>
                  </a:txBody>
                  <a:tcPr marL="91434" marR="91434" marT="45718" marB="45718"/>
                </a:tc>
                <a:tc>
                  <a:txBody>
                    <a:bodyPr/>
                    <a:lstStyle/>
                    <a:p>
                      <a:endParaRPr lang="en-US" sz="1800" dirty="0"/>
                    </a:p>
                  </a:txBody>
                  <a:tcPr marL="91434" marR="91434" marT="45718" marB="45718"/>
                </a:tc>
              </a:tr>
            </a:tbl>
          </a:graphicData>
        </a:graphic>
      </p:graphicFrame>
    </p:spTree>
    <p:extLst>
      <p:ext uri="{BB962C8B-B14F-4D97-AF65-F5344CB8AC3E}">
        <p14:creationId xmlns:p14="http://schemas.microsoft.com/office/powerpoint/2010/main" val="27028388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274638"/>
            <a:ext cx="7467600" cy="639762"/>
          </a:xfrm>
        </p:spPr>
        <p:txBody>
          <a:bodyPr>
            <a:normAutofit fontScale="90000"/>
          </a:bodyPr>
          <a:lstStyle/>
          <a:p>
            <a:pPr eaLnBrk="1" hangingPunct="1"/>
            <a:r>
              <a:rPr lang="en-US" dirty="0" smtClean="0"/>
              <a:t>Interpersonal Mode</a:t>
            </a:r>
          </a:p>
        </p:txBody>
      </p:sp>
      <p:sp>
        <p:nvSpPr>
          <p:cNvPr id="35843" name="Content Placeholder 2"/>
          <p:cNvSpPr>
            <a:spLocks noGrp="1"/>
          </p:cNvSpPr>
          <p:nvPr>
            <p:ph idx="1"/>
          </p:nvPr>
        </p:nvSpPr>
        <p:spPr>
          <a:xfrm>
            <a:off x="457200" y="1295400"/>
            <a:ext cx="7467600" cy="4343400"/>
          </a:xfrm>
        </p:spPr>
        <p:txBody>
          <a:bodyPr/>
          <a:lstStyle/>
          <a:p>
            <a:pPr eaLnBrk="1" hangingPunct="1">
              <a:buFont typeface="Wingdings 2" pitchFamily="18" charset="2"/>
              <a:buNone/>
              <a:defRPr/>
            </a:pPr>
            <a:endParaRPr lang="en-US" dirty="0" smtClean="0"/>
          </a:p>
          <a:p>
            <a:pPr marL="0" indent="0" eaLnBrk="1" hangingPunct="1">
              <a:buFont typeface="Wingdings 2" pitchFamily="18" charset="2"/>
              <a:buNone/>
              <a:defRPr/>
            </a:pPr>
            <a:endParaRPr lang="en-US" dirty="0" smtClean="0"/>
          </a:p>
          <a:p>
            <a:pPr eaLnBrk="1" hangingPunct="1">
              <a:defRPr/>
            </a:pPr>
            <a:endParaRPr lang="en-US" dirty="0" smtClean="0"/>
          </a:p>
        </p:txBody>
      </p:sp>
      <p:sp>
        <p:nvSpPr>
          <p:cNvPr id="5" name="Date Placeholder 4"/>
          <p:cNvSpPr>
            <a:spLocks noGrp="1"/>
          </p:cNvSpPr>
          <p:nvPr>
            <p:ph type="dt" sz="half" idx="10"/>
          </p:nvPr>
        </p:nvSpPr>
        <p:spPr>
          <a:xfrm>
            <a:off x="6096000" y="6248400"/>
            <a:ext cx="2667000" cy="365125"/>
          </a:xfrm>
          <a:prstGeom prst="rect">
            <a:avLst/>
          </a:prstGeom>
        </p:spPr>
        <p:txBody>
          <a:bodyPr/>
          <a:lstStyle/>
          <a:p>
            <a:pPr>
              <a:defRPr/>
            </a:pPr>
            <a:fld id="{31D853CB-8911-4EBE-8BB2-CECA2E2E5C1D}" type="datetime1">
              <a:rPr lang="en-US" smtClean="0"/>
              <a:t>3/15/2013</a:t>
            </a:fld>
            <a:endParaRPr lang="en-US"/>
          </a:p>
        </p:txBody>
      </p:sp>
      <p:sp>
        <p:nvSpPr>
          <p:cNvPr id="7" name="Footer Placeholder 6"/>
          <p:cNvSpPr>
            <a:spLocks noGrp="1"/>
          </p:cNvSpPr>
          <p:nvPr>
            <p:ph type="ftr" sz="quarter" idx="11"/>
          </p:nvPr>
        </p:nvSpPr>
        <p:spPr>
          <a:xfrm>
            <a:off x="609600" y="6248206"/>
            <a:ext cx="5421083" cy="365125"/>
          </a:xfrm>
          <a:prstGeom prst="rect">
            <a:avLst/>
          </a:prstGeom>
        </p:spPr>
        <p:txBody>
          <a:bodyPr/>
          <a:lstStyle/>
          <a:p>
            <a:pPr>
              <a:defRPr/>
            </a:pPr>
            <a:r>
              <a:rPr lang="en-US" smtClean="0"/>
              <a:t>Clementi ACTFL</a:t>
            </a:r>
            <a:endParaRPr lang="en-US"/>
          </a:p>
        </p:txBody>
      </p:sp>
      <p:sp>
        <p:nvSpPr>
          <p:cNvPr id="6" name="Slide Number Placeholder 5"/>
          <p:cNvSpPr>
            <a:spLocks noGrp="1"/>
          </p:cNvSpPr>
          <p:nvPr>
            <p:ph type="sldNum" sz="quarter" idx="12"/>
          </p:nvPr>
        </p:nvSpPr>
        <p:spPr>
          <a:xfrm>
            <a:off x="0" y="1272222"/>
            <a:ext cx="533400" cy="244476"/>
          </a:xfrm>
          <a:prstGeom prst="rect">
            <a:avLst/>
          </a:prstGeom>
        </p:spPr>
        <p:txBody>
          <a:bodyPr>
            <a:normAutofit fontScale="92500" lnSpcReduction="10000"/>
          </a:bodyPr>
          <a:lstStyle/>
          <a:p>
            <a:pPr>
              <a:defRPr/>
            </a:pPr>
            <a:fld id="{66A66F92-5754-4486-9A63-4CB1ED336E67}" type="slidenum">
              <a:rPr lang="en-US"/>
              <a:pPr>
                <a:defRPr/>
              </a:pPr>
              <a:t>33</a:t>
            </a:fld>
            <a:endParaRPr lang="en-US"/>
          </a:p>
        </p:txBody>
      </p:sp>
      <p:graphicFrame>
        <p:nvGraphicFramePr>
          <p:cNvPr id="2" name="Table 1"/>
          <p:cNvGraphicFramePr>
            <a:graphicFrameLocks noGrp="1"/>
          </p:cNvGraphicFramePr>
          <p:nvPr>
            <p:extLst>
              <p:ext uri="{D42A27DB-BD31-4B8C-83A1-F6EECF244321}">
                <p14:modId xmlns:p14="http://schemas.microsoft.com/office/powerpoint/2010/main" val="3474219064"/>
              </p:ext>
            </p:extLst>
          </p:nvPr>
        </p:nvGraphicFramePr>
        <p:xfrm>
          <a:off x="1295400" y="1447800"/>
          <a:ext cx="6248400" cy="5173668"/>
        </p:xfrm>
        <a:graphic>
          <a:graphicData uri="http://schemas.openxmlformats.org/drawingml/2006/table">
            <a:tbl>
              <a:tblPr firstRow="1" bandRow="1">
                <a:tableStyleId>{5C22544A-7EE6-4342-B048-85BDC9FD1C3A}</a:tableStyleId>
              </a:tblPr>
              <a:tblGrid>
                <a:gridCol w="1905000"/>
                <a:gridCol w="1066800"/>
                <a:gridCol w="1143000"/>
                <a:gridCol w="2133600"/>
              </a:tblGrid>
              <a:tr h="968375">
                <a:tc>
                  <a:txBody>
                    <a:bodyPr/>
                    <a:lstStyle/>
                    <a:p>
                      <a:endParaRPr lang="en-US" sz="1800" dirty="0"/>
                    </a:p>
                  </a:txBody>
                  <a:tcPr marT="45723" marB="45723"/>
                </a:tc>
                <a:tc>
                  <a:txBody>
                    <a:bodyPr/>
                    <a:lstStyle/>
                    <a:p>
                      <a:r>
                        <a:rPr lang="en-US" sz="1800" dirty="0" smtClean="0"/>
                        <a:t>Not</a:t>
                      </a:r>
                      <a:r>
                        <a:rPr lang="en-US" sz="1800" baseline="0" dirty="0" smtClean="0"/>
                        <a:t> observed</a:t>
                      </a:r>
                      <a:endParaRPr lang="en-US" sz="1800" dirty="0"/>
                    </a:p>
                  </a:txBody>
                  <a:tcPr marT="45723" marB="45723"/>
                </a:tc>
                <a:tc>
                  <a:txBody>
                    <a:bodyPr/>
                    <a:lstStyle/>
                    <a:p>
                      <a:r>
                        <a:rPr lang="en-US" sz="1800" dirty="0" smtClean="0"/>
                        <a:t>Yes :</a:t>
                      </a:r>
                    </a:p>
                    <a:p>
                      <a:r>
                        <a:rPr lang="en-US" sz="1800" dirty="0" smtClean="0"/>
                        <a:t>frequency</a:t>
                      </a:r>
                      <a:endParaRPr lang="en-US" sz="1800" dirty="0"/>
                    </a:p>
                  </a:txBody>
                  <a:tcPr marT="45723" marB="45723"/>
                </a:tc>
                <a:tc>
                  <a:txBody>
                    <a:bodyPr/>
                    <a:lstStyle/>
                    <a:p>
                      <a:r>
                        <a:rPr lang="en-US" sz="1800" dirty="0" smtClean="0"/>
                        <a:t>Yes:</a:t>
                      </a:r>
                    </a:p>
                    <a:p>
                      <a:r>
                        <a:rPr lang="en-US" sz="1800" dirty="0" smtClean="0"/>
                        <a:t>quality</a:t>
                      </a:r>
                      <a:endParaRPr lang="en-US" sz="1800" dirty="0"/>
                    </a:p>
                  </a:txBody>
                  <a:tcPr marT="45723" marB="45723"/>
                </a:tc>
              </a:tr>
              <a:tr h="677862">
                <a:tc>
                  <a:txBody>
                    <a:bodyPr/>
                    <a:lstStyle/>
                    <a:p>
                      <a:r>
                        <a:rPr lang="en-US" sz="1800" dirty="0" smtClean="0"/>
                        <a:t>Initiates</a:t>
                      </a:r>
                      <a:r>
                        <a:rPr lang="en-US" sz="1800" baseline="0" dirty="0" smtClean="0"/>
                        <a:t> an idea/opinion</a:t>
                      </a:r>
                      <a:endParaRPr lang="en-US" sz="1800" dirty="0"/>
                    </a:p>
                  </a:txBody>
                  <a:tcPr marT="45723" marB="45723"/>
                </a:tc>
                <a:tc>
                  <a:txBody>
                    <a:bodyPr/>
                    <a:lstStyle/>
                    <a:p>
                      <a:endParaRPr lang="en-US" sz="1800"/>
                    </a:p>
                  </a:txBody>
                  <a:tcPr marT="45723" marB="45723"/>
                </a:tc>
                <a:tc>
                  <a:txBody>
                    <a:bodyPr/>
                    <a:lstStyle/>
                    <a:p>
                      <a:endParaRPr lang="en-US" sz="1800" dirty="0"/>
                    </a:p>
                  </a:txBody>
                  <a:tcPr marT="45723" marB="45723"/>
                </a:tc>
                <a:tc>
                  <a:txBody>
                    <a:bodyPr/>
                    <a:lstStyle/>
                    <a:p>
                      <a:endParaRPr lang="en-US" sz="1800" dirty="0"/>
                    </a:p>
                  </a:txBody>
                  <a:tcPr marT="45723" marB="45723"/>
                </a:tc>
              </a:tr>
              <a:tr h="677862">
                <a:tc>
                  <a:txBody>
                    <a:bodyPr/>
                    <a:lstStyle/>
                    <a:p>
                      <a:r>
                        <a:rPr lang="en-US" sz="1800" dirty="0" smtClean="0"/>
                        <a:t>Supports an idea/opinion</a:t>
                      </a:r>
                      <a:endParaRPr lang="en-US" sz="1800" dirty="0"/>
                    </a:p>
                  </a:txBody>
                  <a:tcPr marT="45723" marB="45723"/>
                </a:tc>
                <a:tc>
                  <a:txBody>
                    <a:bodyPr/>
                    <a:lstStyle/>
                    <a:p>
                      <a:endParaRPr lang="en-US" sz="1800"/>
                    </a:p>
                  </a:txBody>
                  <a:tcPr marT="45723" marB="45723"/>
                </a:tc>
                <a:tc>
                  <a:txBody>
                    <a:bodyPr/>
                    <a:lstStyle/>
                    <a:p>
                      <a:endParaRPr lang="en-US" sz="1800" dirty="0"/>
                    </a:p>
                  </a:txBody>
                  <a:tcPr marT="45723" marB="45723"/>
                </a:tc>
                <a:tc>
                  <a:txBody>
                    <a:bodyPr/>
                    <a:lstStyle/>
                    <a:p>
                      <a:endParaRPr lang="en-US" sz="1800" dirty="0"/>
                    </a:p>
                  </a:txBody>
                  <a:tcPr marT="45723" marB="45723"/>
                </a:tc>
              </a:tr>
              <a:tr h="677862">
                <a:tc>
                  <a:txBody>
                    <a:bodyPr/>
                    <a:lstStyle/>
                    <a:p>
                      <a:r>
                        <a:rPr lang="en-US" sz="1800" dirty="0" smtClean="0"/>
                        <a:t>Reacts</a:t>
                      </a:r>
                      <a:r>
                        <a:rPr lang="en-US" sz="1800" baseline="0" dirty="0" smtClean="0"/>
                        <a:t> to ideas/opinions</a:t>
                      </a:r>
                    </a:p>
                    <a:p>
                      <a:r>
                        <a:rPr lang="en-US" sz="1800" baseline="0" dirty="0" smtClean="0"/>
                        <a:t>respectfully</a:t>
                      </a:r>
                      <a:endParaRPr lang="en-US" sz="1800" dirty="0"/>
                    </a:p>
                  </a:txBody>
                  <a:tcPr marT="45723" marB="45723"/>
                </a:tc>
                <a:tc>
                  <a:txBody>
                    <a:bodyPr/>
                    <a:lstStyle/>
                    <a:p>
                      <a:endParaRPr lang="en-US" sz="1800"/>
                    </a:p>
                  </a:txBody>
                  <a:tcPr marT="45723" marB="45723"/>
                </a:tc>
                <a:tc>
                  <a:txBody>
                    <a:bodyPr/>
                    <a:lstStyle/>
                    <a:p>
                      <a:endParaRPr lang="en-US" sz="1800" dirty="0"/>
                    </a:p>
                  </a:txBody>
                  <a:tcPr marT="45723" marB="45723"/>
                </a:tc>
                <a:tc>
                  <a:txBody>
                    <a:bodyPr/>
                    <a:lstStyle/>
                    <a:p>
                      <a:endParaRPr lang="en-US" sz="1800" dirty="0"/>
                    </a:p>
                  </a:txBody>
                  <a:tcPr marT="45723" marB="45723"/>
                </a:tc>
              </a:tr>
              <a:tr h="579439">
                <a:tc>
                  <a:txBody>
                    <a:bodyPr/>
                    <a:lstStyle/>
                    <a:p>
                      <a:r>
                        <a:rPr lang="en-US" sz="1800" dirty="0" smtClean="0"/>
                        <a:t>Asks</a:t>
                      </a:r>
                      <a:r>
                        <a:rPr lang="en-US" sz="1800" baseline="0" dirty="0" smtClean="0"/>
                        <a:t> </a:t>
                      </a:r>
                      <a:r>
                        <a:rPr lang="en-US" sz="1800" dirty="0" smtClean="0"/>
                        <a:t>questions</a:t>
                      </a:r>
                      <a:endParaRPr lang="en-US" sz="1800" dirty="0"/>
                    </a:p>
                  </a:txBody>
                  <a:tcPr marT="45723" marB="45723"/>
                </a:tc>
                <a:tc>
                  <a:txBody>
                    <a:bodyPr/>
                    <a:lstStyle/>
                    <a:p>
                      <a:endParaRPr lang="en-US" sz="1800" dirty="0"/>
                    </a:p>
                  </a:txBody>
                  <a:tcPr marT="45723" marB="45723"/>
                </a:tc>
                <a:tc>
                  <a:txBody>
                    <a:bodyPr/>
                    <a:lstStyle/>
                    <a:p>
                      <a:endParaRPr lang="en-US" sz="1800" dirty="0"/>
                    </a:p>
                  </a:txBody>
                  <a:tcPr marT="45723" marB="45723"/>
                </a:tc>
                <a:tc>
                  <a:txBody>
                    <a:bodyPr/>
                    <a:lstStyle/>
                    <a:p>
                      <a:endParaRPr lang="en-US" sz="1800" dirty="0"/>
                    </a:p>
                  </a:txBody>
                  <a:tcPr marT="45723" marB="45723"/>
                </a:tc>
              </a:tr>
              <a:tr h="677862">
                <a:tc>
                  <a:txBody>
                    <a:bodyPr/>
                    <a:lstStyle/>
                    <a:p>
                      <a:r>
                        <a:rPr lang="en-US" sz="1800" baseline="0" dirty="0" smtClean="0"/>
                        <a:t>Responds to other’s  questions</a:t>
                      </a:r>
                      <a:endParaRPr lang="en-US" sz="1800" dirty="0"/>
                    </a:p>
                  </a:txBody>
                  <a:tcPr marT="45723" marB="45723"/>
                </a:tc>
                <a:tc>
                  <a:txBody>
                    <a:bodyPr/>
                    <a:lstStyle/>
                    <a:p>
                      <a:endParaRPr lang="en-US" sz="1800"/>
                    </a:p>
                  </a:txBody>
                  <a:tcPr marT="45723" marB="45723"/>
                </a:tc>
                <a:tc>
                  <a:txBody>
                    <a:bodyPr/>
                    <a:lstStyle/>
                    <a:p>
                      <a:endParaRPr lang="en-US" sz="1800" dirty="0"/>
                    </a:p>
                  </a:txBody>
                  <a:tcPr marT="45723" marB="45723"/>
                </a:tc>
                <a:tc>
                  <a:txBody>
                    <a:bodyPr/>
                    <a:lstStyle/>
                    <a:p>
                      <a:endParaRPr lang="en-US" sz="1800" dirty="0"/>
                    </a:p>
                  </a:txBody>
                  <a:tcPr marT="45723" marB="45723"/>
                </a:tc>
              </a:tr>
              <a:tr h="677862">
                <a:tc>
                  <a:txBody>
                    <a:bodyPr/>
                    <a:lstStyle/>
                    <a:p>
                      <a:r>
                        <a:rPr lang="en-US" sz="1800" dirty="0" smtClean="0"/>
                        <a:t>Listens attentively</a:t>
                      </a:r>
                      <a:endParaRPr lang="en-US" sz="1800" dirty="0"/>
                    </a:p>
                  </a:txBody>
                  <a:tcPr marT="45723" marB="45723"/>
                </a:tc>
                <a:tc>
                  <a:txBody>
                    <a:bodyPr/>
                    <a:lstStyle/>
                    <a:p>
                      <a:endParaRPr lang="en-US" sz="1800"/>
                    </a:p>
                  </a:txBody>
                  <a:tcPr marT="45723" marB="45723"/>
                </a:tc>
                <a:tc>
                  <a:txBody>
                    <a:bodyPr/>
                    <a:lstStyle/>
                    <a:p>
                      <a:endParaRPr lang="en-US" sz="1800" dirty="0"/>
                    </a:p>
                  </a:txBody>
                  <a:tcPr marT="45723" marB="45723"/>
                </a:tc>
                <a:tc>
                  <a:txBody>
                    <a:bodyPr/>
                    <a:lstStyle/>
                    <a:p>
                      <a:endParaRPr lang="en-US" sz="1800" dirty="0"/>
                    </a:p>
                  </a:txBody>
                  <a:tcPr marT="45723" marB="45723"/>
                </a:tc>
              </a:tr>
            </a:tbl>
          </a:graphicData>
        </a:graphic>
      </p:graphicFrame>
      <p:sp>
        <p:nvSpPr>
          <p:cNvPr id="3" name="TextBox 2"/>
          <p:cNvSpPr txBox="1"/>
          <p:nvPr/>
        </p:nvSpPr>
        <p:spPr>
          <a:xfrm>
            <a:off x="990600" y="838200"/>
            <a:ext cx="6705600" cy="369332"/>
          </a:xfrm>
          <a:prstGeom prst="rect">
            <a:avLst/>
          </a:prstGeom>
          <a:noFill/>
        </p:spPr>
        <p:txBody>
          <a:bodyPr wrap="square" rtlCol="0">
            <a:spAutoFit/>
          </a:bodyPr>
          <a:lstStyle/>
          <a:p>
            <a:r>
              <a:rPr lang="en-US" b="1" dirty="0" smtClean="0">
                <a:solidFill>
                  <a:schemeClr val="tx2"/>
                </a:solidFill>
              </a:rPr>
              <a:t>SCORED DISCUSSION</a:t>
            </a:r>
            <a:endParaRPr lang="en-US" b="1" dirty="0">
              <a:solidFill>
                <a:schemeClr val="tx2"/>
              </a:solidFill>
            </a:endParaRPr>
          </a:p>
        </p:txBody>
      </p:sp>
    </p:spTree>
    <p:extLst>
      <p:ext uri="{BB962C8B-B14F-4D97-AF65-F5344CB8AC3E}">
        <p14:creationId xmlns:p14="http://schemas.microsoft.com/office/powerpoint/2010/main" val="140242292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 name="Slide Number Placeholder 5"/>
          <p:cNvSpPr>
            <a:spLocks noGrp="1"/>
          </p:cNvSpPr>
          <p:nvPr>
            <p:ph type="sldNum" sz="quarter" idx="12"/>
          </p:nvPr>
        </p:nvSpPr>
        <p:spPr/>
        <p:txBody>
          <a:bodyPr/>
          <a:lstStyle/>
          <a:p>
            <a:pPr>
              <a:defRPr/>
            </a:pPr>
            <a:fld id="{0CCFCA9B-7004-4595-9D62-05F22BD4E459}" type="slidenum">
              <a:rPr lang="en-US"/>
              <a:pPr>
                <a:defRPr/>
              </a:pPr>
              <a:t>34</a:t>
            </a:fld>
            <a:endParaRPr lang="en-US" dirty="0">
              <a:latin typeface="Arial" charset="0"/>
            </a:endParaRPr>
          </a:p>
        </p:txBody>
      </p:sp>
      <p:sp>
        <p:nvSpPr>
          <p:cNvPr id="756738" name="Rectangle 2"/>
          <p:cNvSpPr>
            <a:spLocks noGrp="1" noChangeArrowheads="1"/>
          </p:cNvSpPr>
          <p:nvPr>
            <p:ph type="title"/>
          </p:nvPr>
        </p:nvSpPr>
        <p:spPr>
          <a:xfrm>
            <a:off x="300038" y="280988"/>
            <a:ext cx="8129587" cy="1143000"/>
          </a:xfrm>
        </p:spPr>
        <p:txBody>
          <a:bodyPr>
            <a:normAutofit/>
          </a:bodyPr>
          <a:lstStyle/>
          <a:p>
            <a:pPr eaLnBrk="1" hangingPunct="1">
              <a:defRPr/>
            </a:pPr>
            <a:r>
              <a:rPr lang="en-US" sz="3200" dirty="0" smtClean="0">
                <a:solidFill>
                  <a:schemeClr val="bg1"/>
                </a:solidFill>
              </a:rPr>
              <a:t>Feedback Mechanism: Scored Discussion</a:t>
            </a:r>
          </a:p>
        </p:txBody>
      </p:sp>
      <p:graphicFrame>
        <p:nvGraphicFramePr>
          <p:cNvPr id="756739" name="Group 3"/>
          <p:cNvGraphicFramePr>
            <a:graphicFrameLocks noGrp="1"/>
          </p:cNvGraphicFramePr>
          <p:nvPr>
            <p:ph idx="1"/>
            <p:extLst>
              <p:ext uri="{D42A27DB-BD31-4B8C-83A1-F6EECF244321}">
                <p14:modId xmlns:p14="http://schemas.microsoft.com/office/powerpoint/2010/main" val="1885197068"/>
              </p:ext>
            </p:extLst>
          </p:nvPr>
        </p:nvGraphicFramePr>
        <p:xfrm>
          <a:off x="636587" y="1447800"/>
          <a:ext cx="7669213" cy="4799013"/>
        </p:xfrm>
        <a:graphic>
          <a:graphicData uri="http://schemas.openxmlformats.org/drawingml/2006/table">
            <a:tbl>
              <a:tblPr/>
              <a:tblGrid>
                <a:gridCol w="3025775"/>
                <a:gridCol w="1638300"/>
                <a:gridCol w="3005138"/>
              </a:tblGrid>
              <a:tr h="566866">
                <a:tc>
                  <a:txBody>
                    <a:bodyPr/>
                    <a:lstStyle/>
                    <a:p>
                      <a:pPr marL="0" marR="0" algn="ctr">
                        <a:spcBef>
                          <a:spcPts val="800"/>
                        </a:spcBef>
                        <a:spcAft>
                          <a:spcPts val="600"/>
                        </a:spcAft>
                      </a:pPr>
                      <a:r>
                        <a:rPr lang="en-US" sz="2200" b="1" dirty="0">
                          <a:solidFill>
                            <a:srgbClr val="FF0000"/>
                          </a:solidFill>
                          <a:latin typeface="Arial" pitchFamily="34" charset="0"/>
                          <a:ea typeface="Times New Roman"/>
                          <a:cs typeface="Arial" pitchFamily="34" charset="0"/>
                        </a:rPr>
                        <a:t>Move from:</a:t>
                      </a:r>
                      <a:endParaRPr lang="en-US" sz="2200" dirty="0">
                        <a:solidFill>
                          <a:srgbClr val="FF0000"/>
                        </a:solidFill>
                        <a:latin typeface="Arial" pitchFamily="34" charset="0"/>
                        <a:ea typeface="Times New Roman"/>
                        <a:cs typeface="Arial" pitchFamily="34" charset="0"/>
                      </a:endParaRPr>
                    </a:p>
                  </a:txBody>
                  <a:tcPr marL="68580" marR="68580" marT="0"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algn="ctr">
                        <a:spcBef>
                          <a:spcPts val="800"/>
                        </a:spcBef>
                        <a:spcAft>
                          <a:spcPts val="600"/>
                        </a:spcAft>
                      </a:pPr>
                      <a:r>
                        <a:rPr lang="en-US" sz="2200" b="1" dirty="0">
                          <a:solidFill>
                            <a:srgbClr val="FF0000"/>
                          </a:solidFill>
                          <a:latin typeface="Arial" pitchFamily="34" charset="0"/>
                          <a:ea typeface="Times New Roman"/>
                          <a:cs typeface="Arial" pitchFamily="34" charset="0"/>
                        </a:rPr>
                        <a:t>1 – 3 – 5</a:t>
                      </a:r>
                      <a:endParaRPr lang="en-US" sz="2200" dirty="0">
                        <a:solidFill>
                          <a:srgbClr val="FF0000"/>
                        </a:solidFill>
                        <a:latin typeface="Arial" pitchFamily="34" charset="0"/>
                        <a:ea typeface="Times New Roman"/>
                        <a:cs typeface="Arial"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algn="ctr">
                        <a:spcBef>
                          <a:spcPts val="800"/>
                        </a:spcBef>
                        <a:spcAft>
                          <a:spcPts val="600"/>
                        </a:spcAft>
                      </a:pPr>
                      <a:r>
                        <a:rPr lang="en-US" sz="2200" b="1" dirty="0">
                          <a:solidFill>
                            <a:srgbClr val="FF0000"/>
                          </a:solidFill>
                          <a:latin typeface="Arial" pitchFamily="34" charset="0"/>
                          <a:ea typeface="Times New Roman"/>
                          <a:cs typeface="Arial" pitchFamily="34" charset="0"/>
                        </a:rPr>
                        <a:t>Move to:</a:t>
                      </a:r>
                      <a:endParaRPr lang="en-US" sz="2200" dirty="0">
                        <a:solidFill>
                          <a:srgbClr val="FF0000"/>
                        </a:solidFill>
                        <a:latin typeface="Arial" pitchFamily="34" charset="0"/>
                        <a:ea typeface="Times New Roman"/>
                        <a:cs typeface="Arial"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0516">
                <a:tc>
                  <a:txBody>
                    <a:bodyPr/>
                    <a:lstStyle/>
                    <a:p>
                      <a:pPr marL="0" marR="0">
                        <a:spcBef>
                          <a:spcPts val="300"/>
                        </a:spcBef>
                        <a:spcAft>
                          <a:spcPts val="600"/>
                        </a:spcAft>
                      </a:pPr>
                      <a:r>
                        <a:rPr lang="en-US" sz="2200" dirty="0">
                          <a:latin typeface="Arial" pitchFamily="34" charset="0"/>
                          <a:ea typeface="Times New Roman"/>
                          <a:cs typeface="Arial" pitchFamily="34" charset="0"/>
                        </a:rPr>
                        <a:t>Asks random questions</a:t>
                      </a:r>
                    </a:p>
                  </a:txBody>
                  <a:tcPr marL="68580" marR="68580" marT="0"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a:spcBef>
                          <a:spcPts val="300"/>
                        </a:spcBef>
                        <a:spcAft>
                          <a:spcPts val="600"/>
                        </a:spcAft>
                      </a:pPr>
                      <a:endParaRPr lang="en-US" sz="2200" dirty="0">
                        <a:latin typeface="Arial" pitchFamily="34" charset="0"/>
                        <a:ea typeface="Times New Roman"/>
                        <a:cs typeface="Arial"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a:spcBef>
                          <a:spcPts val="300"/>
                        </a:spcBef>
                        <a:spcAft>
                          <a:spcPts val="600"/>
                        </a:spcAft>
                      </a:pPr>
                      <a:r>
                        <a:rPr lang="en-US" sz="2200" dirty="0">
                          <a:latin typeface="Arial" pitchFamily="34" charset="0"/>
                          <a:ea typeface="Times New Roman"/>
                          <a:cs typeface="Arial" pitchFamily="34" charset="0"/>
                        </a:rPr>
                        <a:t>Follows up with logical questions</a:t>
                      </a: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0516">
                <a:tc>
                  <a:txBody>
                    <a:bodyPr/>
                    <a:lstStyle/>
                    <a:p>
                      <a:pPr marL="0" marR="0">
                        <a:spcBef>
                          <a:spcPts val="300"/>
                        </a:spcBef>
                        <a:spcAft>
                          <a:spcPts val="600"/>
                        </a:spcAft>
                      </a:pPr>
                      <a:r>
                        <a:rPr lang="en-US" sz="2200" dirty="0">
                          <a:latin typeface="Arial" pitchFamily="34" charset="0"/>
                          <a:ea typeface="Times New Roman"/>
                          <a:cs typeface="Arial" pitchFamily="34" charset="0"/>
                        </a:rPr>
                        <a:t>Only answers the question asked</a:t>
                      </a:r>
                    </a:p>
                  </a:txBody>
                  <a:tcPr marL="68580" marR="68580" marT="0"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a:spcBef>
                          <a:spcPts val="300"/>
                        </a:spcBef>
                        <a:spcAft>
                          <a:spcPts val="600"/>
                        </a:spcAft>
                      </a:pPr>
                      <a:endParaRPr lang="en-US" sz="2200" dirty="0">
                        <a:latin typeface="Arial" pitchFamily="34" charset="0"/>
                        <a:ea typeface="Times New Roman"/>
                        <a:cs typeface="Arial"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a:spcBef>
                          <a:spcPts val="300"/>
                        </a:spcBef>
                        <a:spcAft>
                          <a:spcPts val="600"/>
                        </a:spcAft>
                      </a:pPr>
                      <a:r>
                        <a:rPr lang="en-US" sz="2200" dirty="0">
                          <a:latin typeface="Arial" pitchFamily="34" charset="0"/>
                          <a:ea typeface="Times New Roman"/>
                          <a:cs typeface="Arial" pitchFamily="34" charset="0"/>
                        </a:rPr>
                        <a:t>Contributes additional information</a:t>
                      </a: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21033">
                <a:tc>
                  <a:txBody>
                    <a:bodyPr/>
                    <a:lstStyle/>
                    <a:p>
                      <a:pPr marL="0" marR="0">
                        <a:spcBef>
                          <a:spcPts val="300"/>
                        </a:spcBef>
                        <a:spcAft>
                          <a:spcPts val="600"/>
                        </a:spcAft>
                      </a:pPr>
                      <a:r>
                        <a:rPr lang="en-US" sz="2200" dirty="0">
                          <a:latin typeface="Arial" pitchFamily="34" charset="0"/>
                          <a:ea typeface="Times New Roman"/>
                          <a:cs typeface="Arial" pitchFamily="34" charset="0"/>
                        </a:rPr>
                        <a:t>Responds, but rarely initiates</a:t>
                      </a:r>
                    </a:p>
                  </a:txBody>
                  <a:tcPr marL="68580" marR="68580" marT="0"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a:spcBef>
                          <a:spcPts val="300"/>
                        </a:spcBef>
                        <a:spcAft>
                          <a:spcPts val="600"/>
                        </a:spcAft>
                      </a:pPr>
                      <a:endParaRPr lang="en-US" sz="2200" dirty="0">
                        <a:latin typeface="Arial" pitchFamily="34" charset="0"/>
                        <a:ea typeface="Times New Roman"/>
                        <a:cs typeface="Arial"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a:spcBef>
                          <a:spcPts val="300"/>
                        </a:spcBef>
                        <a:spcAft>
                          <a:spcPts val="600"/>
                        </a:spcAft>
                      </a:pPr>
                      <a:r>
                        <a:rPr lang="en-US" sz="2200" dirty="0">
                          <a:latin typeface="Arial" pitchFamily="34" charset="0"/>
                          <a:ea typeface="Times New Roman"/>
                          <a:cs typeface="Arial" pitchFamily="34" charset="0"/>
                        </a:rPr>
                        <a:t>Contributes personal insights to enhance discussion and draw in others</a:t>
                      </a: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0516">
                <a:tc>
                  <a:txBody>
                    <a:bodyPr/>
                    <a:lstStyle/>
                    <a:p>
                      <a:pPr marL="0" marR="0">
                        <a:spcBef>
                          <a:spcPts val="300"/>
                        </a:spcBef>
                        <a:spcAft>
                          <a:spcPts val="600"/>
                        </a:spcAft>
                      </a:pPr>
                      <a:r>
                        <a:rPr lang="en-US" sz="2200" dirty="0">
                          <a:latin typeface="Arial" pitchFamily="34" charset="0"/>
                          <a:ea typeface="Times New Roman"/>
                          <a:cs typeface="Arial" pitchFamily="34" charset="0"/>
                        </a:rPr>
                        <a:t>Comments are not relevant</a:t>
                      </a:r>
                    </a:p>
                  </a:txBody>
                  <a:tcPr marL="68580" marR="68580" marT="0"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a:spcBef>
                          <a:spcPts val="300"/>
                        </a:spcBef>
                        <a:spcAft>
                          <a:spcPts val="600"/>
                        </a:spcAft>
                      </a:pPr>
                      <a:endParaRPr lang="en-US" sz="2200" dirty="0">
                        <a:latin typeface="Arial" pitchFamily="34" charset="0"/>
                        <a:ea typeface="Times New Roman"/>
                        <a:cs typeface="Arial"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a:spcBef>
                          <a:spcPts val="300"/>
                        </a:spcBef>
                        <a:spcAft>
                          <a:spcPts val="600"/>
                        </a:spcAft>
                      </a:pPr>
                      <a:r>
                        <a:rPr lang="en-US" sz="2200" dirty="0">
                          <a:latin typeface="Arial" pitchFamily="34" charset="0"/>
                          <a:ea typeface="Times New Roman"/>
                          <a:cs typeface="Arial" pitchFamily="34" charset="0"/>
                        </a:rPr>
                        <a:t>Stays on topic</a:t>
                      </a: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9566">
                <a:tc>
                  <a:txBody>
                    <a:bodyPr/>
                    <a:lstStyle/>
                    <a:p>
                      <a:pPr marL="0" marR="0">
                        <a:spcBef>
                          <a:spcPts val="300"/>
                        </a:spcBef>
                        <a:spcAft>
                          <a:spcPts val="600"/>
                        </a:spcAft>
                      </a:pPr>
                      <a:endParaRPr lang="en-US" sz="1200" dirty="0">
                        <a:latin typeface="Times New Roman"/>
                        <a:ea typeface="Times New Roman"/>
                      </a:endParaRPr>
                    </a:p>
                  </a:txBody>
                  <a:tcPr marL="68580" marR="68580" marT="0"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a:spcBef>
                          <a:spcPts val="300"/>
                        </a:spcBef>
                        <a:spcAft>
                          <a:spcPts val="600"/>
                        </a:spcAft>
                      </a:pPr>
                      <a:endParaRPr lang="en-US"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a:spcBef>
                          <a:spcPts val="300"/>
                        </a:spcBef>
                        <a:spcAft>
                          <a:spcPts val="600"/>
                        </a:spcAft>
                      </a:pPr>
                      <a:endParaRPr lang="en-US"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9426" name="Text Box 33"/>
          <p:cNvSpPr txBox="1">
            <a:spLocks noChangeArrowheads="1"/>
          </p:cNvSpPr>
          <p:nvPr/>
        </p:nvSpPr>
        <p:spPr bwMode="auto">
          <a:xfrm>
            <a:off x="474663" y="1425575"/>
            <a:ext cx="1746250"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500">
                <a:solidFill>
                  <a:srgbClr val="FFFFFF"/>
                </a:solidFill>
                <a:latin typeface="Arial" pitchFamily="34" charset="0"/>
              </a:defRPr>
            </a:lvl1pPr>
            <a:lvl2pPr marL="742950" indent="-285750">
              <a:defRPr sz="2500">
                <a:solidFill>
                  <a:srgbClr val="FFFFFF"/>
                </a:solidFill>
                <a:latin typeface="Arial" pitchFamily="34" charset="0"/>
              </a:defRPr>
            </a:lvl2pPr>
            <a:lvl3pPr marL="1143000" indent="-228600">
              <a:defRPr sz="2500">
                <a:solidFill>
                  <a:srgbClr val="FFFFFF"/>
                </a:solidFill>
                <a:latin typeface="Arial" pitchFamily="34" charset="0"/>
              </a:defRPr>
            </a:lvl3pPr>
            <a:lvl4pPr marL="1600200" indent="-228600">
              <a:defRPr sz="2500">
                <a:solidFill>
                  <a:srgbClr val="FFFFFF"/>
                </a:solidFill>
                <a:latin typeface="Arial" pitchFamily="34" charset="0"/>
              </a:defRPr>
            </a:lvl4pPr>
            <a:lvl5pPr marL="2057400" indent="-228600">
              <a:defRPr sz="2500">
                <a:solidFill>
                  <a:srgbClr val="FFFFFF"/>
                </a:solidFill>
                <a:latin typeface="Arial" pitchFamily="34" charset="0"/>
              </a:defRPr>
            </a:lvl5pPr>
            <a:lvl6pPr marL="2514600" indent="-228600" eaLnBrk="0" fontAlgn="base" hangingPunct="0">
              <a:spcBef>
                <a:spcPct val="0"/>
              </a:spcBef>
              <a:spcAft>
                <a:spcPct val="0"/>
              </a:spcAft>
              <a:defRPr sz="2500">
                <a:solidFill>
                  <a:srgbClr val="FFFFFF"/>
                </a:solidFill>
                <a:latin typeface="Arial" pitchFamily="34" charset="0"/>
              </a:defRPr>
            </a:lvl6pPr>
            <a:lvl7pPr marL="2971800" indent="-228600" eaLnBrk="0" fontAlgn="base" hangingPunct="0">
              <a:spcBef>
                <a:spcPct val="0"/>
              </a:spcBef>
              <a:spcAft>
                <a:spcPct val="0"/>
              </a:spcAft>
              <a:defRPr sz="2500">
                <a:solidFill>
                  <a:srgbClr val="FFFFFF"/>
                </a:solidFill>
                <a:latin typeface="Arial" pitchFamily="34" charset="0"/>
              </a:defRPr>
            </a:lvl7pPr>
            <a:lvl8pPr marL="3429000" indent="-228600" eaLnBrk="0" fontAlgn="base" hangingPunct="0">
              <a:spcBef>
                <a:spcPct val="0"/>
              </a:spcBef>
              <a:spcAft>
                <a:spcPct val="0"/>
              </a:spcAft>
              <a:defRPr sz="2500">
                <a:solidFill>
                  <a:srgbClr val="FFFFFF"/>
                </a:solidFill>
                <a:latin typeface="Arial" pitchFamily="34" charset="0"/>
              </a:defRPr>
            </a:lvl8pPr>
            <a:lvl9pPr marL="3886200" indent="-228600" eaLnBrk="0" fontAlgn="base" hangingPunct="0">
              <a:spcBef>
                <a:spcPct val="0"/>
              </a:spcBef>
              <a:spcAft>
                <a:spcPct val="0"/>
              </a:spcAft>
              <a:defRPr sz="2500">
                <a:solidFill>
                  <a:srgbClr val="FFFFFF"/>
                </a:solidFill>
                <a:latin typeface="Arial" pitchFamily="34" charset="0"/>
              </a:defRPr>
            </a:lvl9pPr>
          </a:lstStyle>
          <a:p>
            <a:pPr>
              <a:spcBef>
                <a:spcPct val="50000"/>
              </a:spcBef>
            </a:pPr>
            <a:endParaRPr lang="en-US"/>
          </a:p>
        </p:txBody>
      </p:sp>
      <p:sp>
        <p:nvSpPr>
          <p:cNvPr id="59427" name="Text Box 34"/>
          <p:cNvSpPr txBox="1">
            <a:spLocks noChangeArrowheads="1"/>
          </p:cNvSpPr>
          <p:nvPr/>
        </p:nvSpPr>
        <p:spPr bwMode="auto">
          <a:xfrm>
            <a:off x="774700" y="1401763"/>
            <a:ext cx="66897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500">
                <a:solidFill>
                  <a:srgbClr val="FFFFFF"/>
                </a:solidFill>
                <a:latin typeface="Arial" pitchFamily="34" charset="0"/>
              </a:defRPr>
            </a:lvl1pPr>
            <a:lvl2pPr marL="742950" indent="-285750">
              <a:defRPr sz="2500">
                <a:solidFill>
                  <a:srgbClr val="FFFFFF"/>
                </a:solidFill>
                <a:latin typeface="Arial" pitchFamily="34" charset="0"/>
              </a:defRPr>
            </a:lvl2pPr>
            <a:lvl3pPr marL="1143000" indent="-228600">
              <a:defRPr sz="2500">
                <a:solidFill>
                  <a:srgbClr val="FFFFFF"/>
                </a:solidFill>
                <a:latin typeface="Arial" pitchFamily="34" charset="0"/>
              </a:defRPr>
            </a:lvl3pPr>
            <a:lvl4pPr marL="1600200" indent="-228600">
              <a:defRPr sz="2500">
                <a:solidFill>
                  <a:srgbClr val="FFFFFF"/>
                </a:solidFill>
                <a:latin typeface="Arial" pitchFamily="34" charset="0"/>
              </a:defRPr>
            </a:lvl4pPr>
            <a:lvl5pPr marL="2057400" indent="-228600">
              <a:defRPr sz="2500">
                <a:solidFill>
                  <a:srgbClr val="FFFFFF"/>
                </a:solidFill>
                <a:latin typeface="Arial" pitchFamily="34" charset="0"/>
              </a:defRPr>
            </a:lvl5pPr>
            <a:lvl6pPr marL="2514600" indent="-228600" eaLnBrk="0" fontAlgn="base" hangingPunct="0">
              <a:spcBef>
                <a:spcPct val="0"/>
              </a:spcBef>
              <a:spcAft>
                <a:spcPct val="0"/>
              </a:spcAft>
              <a:defRPr sz="2500">
                <a:solidFill>
                  <a:srgbClr val="FFFFFF"/>
                </a:solidFill>
                <a:latin typeface="Arial" pitchFamily="34" charset="0"/>
              </a:defRPr>
            </a:lvl6pPr>
            <a:lvl7pPr marL="2971800" indent="-228600" eaLnBrk="0" fontAlgn="base" hangingPunct="0">
              <a:spcBef>
                <a:spcPct val="0"/>
              </a:spcBef>
              <a:spcAft>
                <a:spcPct val="0"/>
              </a:spcAft>
              <a:defRPr sz="2500">
                <a:solidFill>
                  <a:srgbClr val="FFFFFF"/>
                </a:solidFill>
                <a:latin typeface="Arial" pitchFamily="34" charset="0"/>
              </a:defRPr>
            </a:lvl7pPr>
            <a:lvl8pPr marL="3429000" indent="-228600" eaLnBrk="0" fontAlgn="base" hangingPunct="0">
              <a:spcBef>
                <a:spcPct val="0"/>
              </a:spcBef>
              <a:spcAft>
                <a:spcPct val="0"/>
              </a:spcAft>
              <a:defRPr sz="2500">
                <a:solidFill>
                  <a:srgbClr val="FFFFFF"/>
                </a:solidFill>
                <a:latin typeface="Arial" pitchFamily="34" charset="0"/>
              </a:defRPr>
            </a:lvl8pPr>
            <a:lvl9pPr marL="3886200" indent="-228600" eaLnBrk="0" fontAlgn="base" hangingPunct="0">
              <a:spcBef>
                <a:spcPct val="0"/>
              </a:spcBef>
              <a:spcAft>
                <a:spcPct val="0"/>
              </a:spcAft>
              <a:defRPr sz="2500">
                <a:solidFill>
                  <a:srgbClr val="FFFFFF"/>
                </a:solidFill>
                <a:latin typeface="Arial" pitchFamily="34" charset="0"/>
              </a:defRPr>
            </a:lvl9pPr>
          </a:lstStyle>
          <a:p>
            <a:pPr algn="ctr"/>
            <a:endParaRPr lang="en-US" sz="2700" b="1"/>
          </a:p>
        </p:txBody>
      </p:sp>
    </p:spTree>
    <p:extLst>
      <p:ext uri="{BB962C8B-B14F-4D97-AF65-F5344CB8AC3E}">
        <p14:creationId xmlns:p14="http://schemas.microsoft.com/office/powerpoint/2010/main" val="1753273357"/>
      </p:ext>
    </p:extLst>
  </p:cSld>
  <p:clrMapOvr>
    <a:masterClrMapping/>
  </p:clrMapOvr>
  <p:transition spd="med">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127000" y="1117600"/>
          <a:ext cx="8778875" cy="4983162"/>
        </p:xfrm>
        <a:graphic>
          <a:graphicData uri="http://schemas.openxmlformats.org/drawingml/2006/table">
            <a:tbl>
              <a:tblPr firstRow="1" bandRow="1">
                <a:tableStyleId>{5C22544A-7EE6-4342-B048-85BDC9FD1C3A}</a:tableStyleId>
              </a:tblPr>
              <a:tblGrid>
                <a:gridCol w="1869575"/>
                <a:gridCol w="2519862"/>
                <a:gridCol w="2357291"/>
                <a:gridCol w="2032147"/>
              </a:tblGrid>
              <a:tr h="762084">
                <a:tc>
                  <a:txBody>
                    <a:bodyPr/>
                    <a:lstStyle/>
                    <a:p>
                      <a:endParaRPr lang="en-US" sz="2200" dirty="0"/>
                    </a:p>
                  </a:txBody>
                  <a:tcPr marL="91447" marR="91447" marT="45727" marB="45727"/>
                </a:tc>
                <a:tc>
                  <a:txBody>
                    <a:bodyPr/>
                    <a:lstStyle/>
                    <a:p>
                      <a:r>
                        <a:rPr lang="en-US" sz="2200" dirty="0" smtClean="0"/>
                        <a:t>Consistently</a:t>
                      </a:r>
                      <a:endParaRPr lang="en-US" sz="2200" dirty="0"/>
                    </a:p>
                  </a:txBody>
                  <a:tcPr marL="91447" marR="91447" marT="45727" marB="45727"/>
                </a:tc>
                <a:tc>
                  <a:txBody>
                    <a:bodyPr/>
                    <a:lstStyle/>
                    <a:p>
                      <a:r>
                        <a:rPr lang="en-US" sz="2200" dirty="0" smtClean="0"/>
                        <a:t>Frequently</a:t>
                      </a:r>
                      <a:endParaRPr lang="en-US" sz="2200" dirty="0"/>
                    </a:p>
                  </a:txBody>
                  <a:tcPr marL="91447" marR="91447" marT="45727" marB="45727"/>
                </a:tc>
                <a:tc>
                  <a:txBody>
                    <a:bodyPr/>
                    <a:lstStyle/>
                    <a:p>
                      <a:r>
                        <a:rPr lang="en-US" sz="2200" dirty="0" smtClean="0"/>
                        <a:t>Minimally</a:t>
                      </a:r>
                      <a:endParaRPr lang="en-US" sz="2200" dirty="0"/>
                    </a:p>
                  </a:txBody>
                  <a:tcPr marL="91447" marR="91447" marT="45727" marB="45727"/>
                </a:tc>
              </a:tr>
              <a:tr h="2011967">
                <a:tc>
                  <a:txBody>
                    <a:bodyPr/>
                    <a:lstStyle/>
                    <a:p>
                      <a:r>
                        <a:rPr lang="en-US" sz="2100" dirty="0" smtClean="0"/>
                        <a:t>Am I understood?</a:t>
                      </a:r>
                      <a:endParaRPr lang="en-US" sz="2100" dirty="0"/>
                    </a:p>
                  </a:txBody>
                  <a:tcPr marL="91447" marR="91447" marT="45727" marB="45727"/>
                </a:tc>
                <a:tc>
                  <a:txBody>
                    <a:bodyPr/>
                    <a:lstStyle/>
                    <a:p>
                      <a:r>
                        <a:rPr lang="en-US" sz="2100" dirty="0" smtClean="0"/>
                        <a:t>I am easily understood; I express my ideas clearly</a:t>
                      </a:r>
                      <a:endParaRPr lang="en-US" sz="2100" dirty="0"/>
                    </a:p>
                  </a:txBody>
                  <a:tcPr marL="91447" marR="91447" marT="45727" marB="45727"/>
                </a:tc>
                <a:tc>
                  <a:txBody>
                    <a:bodyPr/>
                    <a:lstStyle/>
                    <a:p>
                      <a:r>
                        <a:rPr lang="en-US" sz="2100" dirty="0" smtClean="0"/>
                        <a:t>I am generally</a:t>
                      </a:r>
                      <a:r>
                        <a:rPr lang="en-US" sz="2100" baseline="0" dirty="0" smtClean="0"/>
                        <a:t> understood and my ideas are clear</a:t>
                      </a:r>
                      <a:endParaRPr lang="en-US" sz="2100" dirty="0"/>
                    </a:p>
                  </a:txBody>
                  <a:tcPr marL="91447" marR="91447" marT="45727" marB="45727"/>
                </a:tc>
                <a:tc>
                  <a:txBody>
                    <a:bodyPr/>
                    <a:lstStyle/>
                    <a:p>
                      <a:r>
                        <a:rPr lang="en-US" sz="2100" dirty="0" smtClean="0"/>
                        <a:t>I am sometimes difficult to understand;</a:t>
                      </a:r>
                      <a:r>
                        <a:rPr lang="en-US" sz="2100" baseline="0" dirty="0" smtClean="0"/>
                        <a:t> most ideas are clear</a:t>
                      </a:r>
                      <a:endParaRPr lang="en-US" sz="2100" dirty="0"/>
                    </a:p>
                  </a:txBody>
                  <a:tcPr marL="91447" marR="91447" marT="45727" marB="45727"/>
                </a:tc>
              </a:tr>
              <a:tr h="2209111">
                <a:tc>
                  <a:txBody>
                    <a:bodyPr/>
                    <a:lstStyle/>
                    <a:p>
                      <a:r>
                        <a:rPr lang="en-US" sz="2100" dirty="0" smtClean="0"/>
                        <a:t>How rich is my vocabulary?</a:t>
                      </a:r>
                      <a:endParaRPr lang="en-US" sz="2100" dirty="0"/>
                    </a:p>
                  </a:txBody>
                  <a:tcPr marL="91447" marR="91447" marT="45727" marB="45727"/>
                </a:tc>
                <a:tc>
                  <a:txBody>
                    <a:bodyPr/>
                    <a:lstStyle/>
                    <a:p>
                      <a:r>
                        <a:rPr lang="en-US" sz="2100" dirty="0" smtClean="0"/>
                        <a:t>I use a wide variety of vocabulary</a:t>
                      </a:r>
                      <a:r>
                        <a:rPr lang="en-US" sz="2100" baseline="0" dirty="0" smtClean="0"/>
                        <a:t>, incorporating several new expressions from the unit </a:t>
                      </a:r>
                      <a:endParaRPr lang="en-US" sz="2100" dirty="0"/>
                    </a:p>
                  </a:txBody>
                  <a:tcPr marL="91447" marR="91447" marT="45727" marB="45727"/>
                </a:tc>
                <a:tc>
                  <a:txBody>
                    <a:bodyPr/>
                    <a:lstStyle/>
                    <a:p>
                      <a:r>
                        <a:rPr lang="en-US" sz="2100" dirty="0" smtClean="0"/>
                        <a:t>I use some variety in vocabulary choice ,</a:t>
                      </a:r>
                      <a:r>
                        <a:rPr lang="en-US" sz="2100" baseline="0" dirty="0" smtClean="0"/>
                        <a:t> incorporating some expressions from the unit </a:t>
                      </a:r>
                      <a:endParaRPr lang="en-US" sz="2100" dirty="0"/>
                    </a:p>
                  </a:txBody>
                  <a:tcPr marL="91447" marR="91447" marT="45727" marB="45727"/>
                </a:tc>
                <a:tc>
                  <a:txBody>
                    <a:bodyPr/>
                    <a:lstStyle/>
                    <a:p>
                      <a:r>
                        <a:rPr lang="en-US" sz="2100" dirty="0" smtClean="0"/>
                        <a:t>I use basic vocabulary </a:t>
                      </a:r>
                      <a:r>
                        <a:rPr lang="en-US" sz="2100" baseline="0" dirty="0" smtClean="0"/>
                        <a:t> with limited inclusion of  expressions from the unit</a:t>
                      </a:r>
                      <a:endParaRPr lang="en-US" sz="2100" dirty="0"/>
                    </a:p>
                  </a:txBody>
                  <a:tcPr marL="91447" marR="91447" marT="45727" marB="45727"/>
                </a:tc>
              </a:tr>
            </a:tbl>
          </a:graphicData>
        </a:graphic>
      </p:graphicFrame>
      <p:sp>
        <p:nvSpPr>
          <p:cNvPr id="3" name="TextBox 2"/>
          <p:cNvSpPr txBox="1"/>
          <p:nvPr/>
        </p:nvSpPr>
        <p:spPr>
          <a:xfrm>
            <a:off x="2344738" y="6096000"/>
            <a:ext cx="4343400" cy="430213"/>
          </a:xfrm>
          <a:prstGeom prst="rect">
            <a:avLst/>
          </a:prstGeom>
          <a:noFill/>
        </p:spPr>
        <p:txBody>
          <a:bodyPr>
            <a:spAutoFit/>
          </a:bodyPr>
          <a:lstStyle/>
          <a:p>
            <a:pPr algn="ctr">
              <a:defRPr/>
            </a:pPr>
            <a:r>
              <a:rPr lang="en-US" sz="2200" dirty="0">
                <a:latin typeface="+mj-lt"/>
                <a:ea typeface="ＭＳ Ｐゴシック" pitchFamily="34" charset="-128"/>
              </a:rPr>
              <a:t>Source:  Donna </a:t>
            </a:r>
            <a:r>
              <a:rPr lang="en-US" sz="2200" dirty="0" err="1">
                <a:latin typeface="+mj-lt"/>
                <a:ea typeface="ＭＳ Ｐゴシック" pitchFamily="34" charset="-128"/>
              </a:rPr>
              <a:t>Clementi</a:t>
            </a:r>
            <a:endParaRPr lang="en-US" sz="2200" dirty="0">
              <a:latin typeface="+mj-lt"/>
              <a:ea typeface="ＭＳ Ｐゴシック" pitchFamily="34" charset="-128"/>
            </a:endParaRPr>
          </a:p>
        </p:txBody>
      </p:sp>
      <p:sp>
        <p:nvSpPr>
          <p:cNvPr id="80921" name="TextBox 3"/>
          <p:cNvSpPr txBox="1">
            <a:spLocks noChangeArrowheads="1"/>
          </p:cNvSpPr>
          <p:nvPr/>
        </p:nvSpPr>
        <p:spPr bwMode="auto">
          <a:xfrm>
            <a:off x="558800" y="533400"/>
            <a:ext cx="85852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500">
                <a:solidFill>
                  <a:srgbClr val="FFFFFF"/>
                </a:solidFill>
                <a:latin typeface="Arial" pitchFamily="34" charset="0"/>
              </a:defRPr>
            </a:lvl1pPr>
            <a:lvl2pPr marL="742950" indent="-285750">
              <a:defRPr sz="2500">
                <a:solidFill>
                  <a:srgbClr val="FFFFFF"/>
                </a:solidFill>
                <a:latin typeface="Arial" pitchFamily="34" charset="0"/>
              </a:defRPr>
            </a:lvl2pPr>
            <a:lvl3pPr marL="1143000" indent="-228600">
              <a:defRPr sz="2500">
                <a:solidFill>
                  <a:srgbClr val="FFFFFF"/>
                </a:solidFill>
                <a:latin typeface="Arial" pitchFamily="34" charset="0"/>
              </a:defRPr>
            </a:lvl3pPr>
            <a:lvl4pPr marL="1600200" indent="-228600">
              <a:defRPr sz="2500">
                <a:solidFill>
                  <a:srgbClr val="FFFFFF"/>
                </a:solidFill>
                <a:latin typeface="Arial" pitchFamily="34" charset="0"/>
              </a:defRPr>
            </a:lvl4pPr>
            <a:lvl5pPr marL="2057400" indent="-228600">
              <a:defRPr sz="2500">
                <a:solidFill>
                  <a:srgbClr val="FFFFFF"/>
                </a:solidFill>
                <a:latin typeface="Arial" pitchFamily="34" charset="0"/>
              </a:defRPr>
            </a:lvl5pPr>
            <a:lvl6pPr marL="2514600" indent="-228600" eaLnBrk="0" fontAlgn="base" hangingPunct="0">
              <a:spcBef>
                <a:spcPct val="0"/>
              </a:spcBef>
              <a:spcAft>
                <a:spcPct val="0"/>
              </a:spcAft>
              <a:defRPr sz="2500">
                <a:solidFill>
                  <a:srgbClr val="FFFFFF"/>
                </a:solidFill>
                <a:latin typeface="Arial" pitchFamily="34" charset="0"/>
              </a:defRPr>
            </a:lvl6pPr>
            <a:lvl7pPr marL="2971800" indent="-228600" eaLnBrk="0" fontAlgn="base" hangingPunct="0">
              <a:spcBef>
                <a:spcPct val="0"/>
              </a:spcBef>
              <a:spcAft>
                <a:spcPct val="0"/>
              </a:spcAft>
              <a:defRPr sz="2500">
                <a:solidFill>
                  <a:srgbClr val="FFFFFF"/>
                </a:solidFill>
                <a:latin typeface="Arial" pitchFamily="34" charset="0"/>
              </a:defRPr>
            </a:lvl7pPr>
            <a:lvl8pPr marL="3429000" indent="-228600" eaLnBrk="0" fontAlgn="base" hangingPunct="0">
              <a:spcBef>
                <a:spcPct val="0"/>
              </a:spcBef>
              <a:spcAft>
                <a:spcPct val="0"/>
              </a:spcAft>
              <a:defRPr sz="2500">
                <a:solidFill>
                  <a:srgbClr val="FFFFFF"/>
                </a:solidFill>
                <a:latin typeface="Arial" pitchFamily="34" charset="0"/>
              </a:defRPr>
            </a:lvl8pPr>
            <a:lvl9pPr marL="3886200" indent="-228600" eaLnBrk="0" fontAlgn="base" hangingPunct="0">
              <a:spcBef>
                <a:spcPct val="0"/>
              </a:spcBef>
              <a:spcAft>
                <a:spcPct val="0"/>
              </a:spcAft>
              <a:defRPr sz="2500">
                <a:solidFill>
                  <a:srgbClr val="FFFFFF"/>
                </a:solidFill>
                <a:latin typeface="Arial" pitchFamily="34" charset="0"/>
              </a:defRPr>
            </a:lvl9pPr>
          </a:lstStyle>
          <a:p>
            <a:r>
              <a:rPr lang="en-US" sz="2800" dirty="0">
                <a:solidFill>
                  <a:schemeClr val="bg1"/>
                </a:solidFill>
              </a:rPr>
              <a:t>Criteria for Evaluating Presentational Performance</a:t>
            </a:r>
          </a:p>
        </p:txBody>
      </p:sp>
    </p:spTree>
    <p:extLst>
      <p:ext uri="{BB962C8B-B14F-4D97-AF65-F5344CB8AC3E}">
        <p14:creationId xmlns:p14="http://schemas.microsoft.com/office/powerpoint/2010/main" val="410392208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344738" y="6270625"/>
            <a:ext cx="4343400" cy="430213"/>
          </a:xfrm>
          <a:prstGeom prst="rect">
            <a:avLst/>
          </a:prstGeom>
          <a:noFill/>
        </p:spPr>
        <p:txBody>
          <a:bodyPr>
            <a:spAutoFit/>
          </a:bodyPr>
          <a:lstStyle/>
          <a:p>
            <a:pPr algn="ctr">
              <a:defRPr/>
            </a:pPr>
            <a:r>
              <a:rPr lang="en-US" sz="2200" dirty="0">
                <a:latin typeface="+mj-lt"/>
                <a:ea typeface="ＭＳ Ｐゴシック" pitchFamily="34" charset="-128"/>
              </a:rPr>
              <a:t>Source:  Donna </a:t>
            </a:r>
            <a:r>
              <a:rPr lang="en-US" sz="2200" dirty="0" err="1">
                <a:latin typeface="+mj-lt"/>
                <a:ea typeface="ＭＳ Ｐゴシック" pitchFamily="34" charset="-128"/>
              </a:rPr>
              <a:t>Clementi</a:t>
            </a:r>
            <a:endParaRPr lang="en-US" sz="2200" dirty="0">
              <a:latin typeface="+mj-lt"/>
              <a:ea typeface="ＭＳ Ｐゴシック" pitchFamily="34" charset="-128"/>
            </a:endParaRPr>
          </a:p>
        </p:txBody>
      </p:sp>
      <p:sp>
        <p:nvSpPr>
          <p:cNvPr id="81923" name="TextBox 3"/>
          <p:cNvSpPr txBox="1">
            <a:spLocks noChangeArrowheads="1"/>
          </p:cNvSpPr>
          <p:nvPr/>
        </p:nvSpPr>
        <p:spPr bwMode="auto">
          <a:xfrm>
            <a:off x="558800" y="544512"/>
            <a:ext cx="85090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500">
                <a:solidFill>
                  <a:srgbClr val="FFFFFF"/>
                </a:solidFill>
                <a:latin typeface="Arial" pitchFamily="34" charset="0"/>
              </a:defRPr>
            </a:lvl1pPr>
            <a:lvl2pPr marL="742950" indent="-285750">
              <a:defRPr sz="2500">
                <a:solidFill>
                  <a:srgbClr val="FFFFFF"/>
                </a:solidFill>
                <a:latin typeface="Arial" pitchFamily="34" charset="0"/>
              </a:defRPr>
            </a:lvl2pPr>
            <a:lvl3pPr marL="1143000" indent="-228600">
              <a:defRPr sz="2500">
                <a:solidFill>
                  <a:srgbClr val="FFFFFF"/>
                </a:solidFill>
                <a:latin typeface="Arial" pitchFamily="34" charset="0"/>
              </a:defRPr>
            </a:lvl3pPr>
            <a:lvl4pPr marL="1600200" indent="-228600">
              <a:defRPr sz="2500">
                <a:solidFill>
                  <a:srgbClr val="FFFFFF"/>
                </a:solidFill>
                <a:latin typeface="Arial" pitchFamily="34" charset="0"/>
              </a:defRPr>
            </a:lvl4pPr>
            <a:lvl5pPr marL="2057400" indent="-228600">
              <a:defRPr sz="2500">
                <a:solidFill>
                  <a:srgbClr val="FFFFFF"/>
                </a:solidFill>
                <a:latin typeface="Arial" pitchFamily="34" charset="0"/>
              </a:defRPr>
            </a:lvl5pPr>
            <a:lvl6pPr marL="2514600" indent="-228600" eaLnBrk="0" fontAlgn="base" hangingPunct="0">
              <a:spcBef>
                <a:spcPct val="0"/>
              </a:spcBef>
              <a:spcAft>
                <a:spcPct val="0"/>
              </a:spcAft>
              <a:defRPr sz="2500">
                <a:solidFill>
                  <a:srgbClr val="FFFFFF"/>
                </a:solidFill>
                <a:latin typeface="Arial" pitchFamily="34" charset="0"/>
              </a:defRPr>
            </a:lvl6pPr>
            <a:lvl7pPr marL="2971800" indent="-228600" eaLnBrk="0" fontAlgn="base" hangingPunct="0">
              <a:spcBef>
                <a:spcPct val="0"/>
              </a:spcBef>
              <a:spcAft>
                <a:spcPct val="0"/>
              </a:spcAft>
              <a:defRPr sz="2500">
                <a:solidFill>
                  <a:srgbClr val="FFFFFF"/>
                </a:solidFill>
                <a:latin typeface="Arial" pitchFamily="34" charset="0"/>
              </a:defRPr>
            </a:lvl7pPr>
            <a:lvl8pPr marL="3429000" indent="-228600" eaLnBrk="0" fontAlgn="base" hangingPunct="0">
              <a:spcBef>
                <a:spcPct val="0"/>
              </a:spcBef>
              <a:spcAft>
                <a:spcPct val="0"/>
              </a:spcAft>
              <a:defRPr sz="2500">
                <a:solidFill>
                  <a:srgbClr val="FFFFFF"/>
                </a:solidFill>
                <a:latin typeface="Arial" pitchFamily="34" charset="0"/>
              </a:defRPr>
            </a:lvl8pPr>
            <a:lvl9pPr marL="3886200" indent="-228600" eaLnBrk="0" fontAlgn="base" hangingPunct="0">
              <a:spcBef>
                <a:spcPct val="0"/>
              </a:spcBef>
              <a:spcAft>
                <a:spcPct val="0"/>
              </a:spcAft>
              <a:defRPr sz="2500">
                <a:solidFill>
                  <a:srgbClr val="FFFFFF"/>
                </a:solidFill>
                <a:latin typeface="Arial" pitchFamily="34" charset="0"/>
              </a:defRPr>
            </a:lvl9pPr>
          </a:lstStyle>
          <a:p>
            <a:r>
              <a:rPr lang="en-US" sz="2800" dirty="0">
                <a:solidFill>
                  <a:schemeClr val="bg1"/>
                </a:solidFill>
              </a:rPr>
              <a:t>Criteria for Evaluating Presentational Performance</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746023756"/>
              </p:ext>
            </p:extLst>
          </p:nvPr>
        </p:nvGraphicFramePr>
        <p:xfrm>
          <a:off x="249238" y="1143000"/>
          <a:ext cx="8697912" cy="5638800"/>
        </p:xfrm>
        <a:graphic>
          <a:graphicData uri="http://schemas.openxmlformats.org/drawingml/2006/table">
            <a:tbl>
              <a:tblPr firstRow="1" bandRow="1">
                <a:tableStyleId>{5C22544A-7EE6-4342-B048-85BDC9FD1C3A}</a:tableStyleId>
              </a:tblPr>
              <a:tblGrid>
                <a:gridCol w="2174478"/>
                <a:gridCol w="2174478"/>
                <a:gridCol w="2174478"/>
                <a:gridCol w="2174478"/>
              </a:tblGrid>
              <a:tr h="426712">
                <a:tc>
                  <a:txBody>
                    <a:bodyPr/>
                    <a:lstStyle/>
                    <a:p>
                      <a:endParaRPr lang="en-US" sz="2000" dirty="0"/>
                    </a:p>
                  </a:txBody>
                  <a:tcPr marL="91443" marR="91443" marT="45714" marB="45714"/>
                </a:tc>
                <a:tc>
                  <a:txBody>
                    <a:bodyPr/>
                    <a:lstStyle/>
                    <a:p>
                      <a:r>
                        <a:rPr lang="en-US" sz="2200" dirty="0" smtClean="0"/>
                        <a:t>Consistently</a:t>
                      </a:r>
                      <a:endParaRPr lang="en-US" sz="2200" dirty="0"/>
                    </a:p>
                  </a:txBody>
                  <a:tcPr marL="91443" marR="91443" marT="45714" marB="45714"/>
                </a:tc>
                <a:tc>
                  <a:txBody>
                    <a:bodyPr/>
                    <a:lstStyle/>
                    <a:p>
                      <a:r>
                        <a:rPr lang="en-US" sz="2200" dirty="0" smtClean="0"/>
                        <a:t>Frequently</a:t>
                      </a:r>
                      <a:endParaRPr lang="en-US" sz="2200" dirty="0"/>
                    </a:p>
                  </a:txBody>
                  <a:tcPr marL="91443" marR="91443" marT="45714" marB="45714"/>
                </a:tc>
                <a:tc>
                  <a:txBody>
                    <a:bodyPr/>
                    <a:lstStyle/>
                    <a:p>
                      <a:r>
                        <a:rPr lang="en-US" sz="2200" dirty="0" smtClean="0"/>
                        <a:t>Minimally</a:t>
                      </a:r>
                    </a:p>
                  </a:txBody>
                  <a:tcPr marL="91443" marR="91443" marT="45714" marB="45714"/>
                </a:tc>
              </a:tr>
              <a:tr h="2286007">
                <a:tc>
                  <a:txBody>
                    <a:bodyPr/>
                    <a:lstStyle/>
                    <a:p>
                      <a:r>
                        <a:rPr lang="en-US" sz="1800" dirty="0" smtClean="0"/>
                        <a:t>Is my presentation interesting?</a:t>
                      </a:r>
                      <a:endParaRPr lang="en-US" sz="1800" dirty="0"/>
                    </a:p>
                  </a:txBody>
                  <a:tcPr marL="91443" marR="91443" marT="45714" marB="45714"/>
                </a:tc>
                <a:tc>
                  <a:txBody>
                    <a:bodyPr/>
                    <a:lstStyle/>
                    <a:p>
                      <a:r>
                        <a:rPr lang="en-US" sz="1800" dirty="0" smtClean="0"/>
                        <a:t>I am able to engage my audience with visuals, interesting</a:t>
                      </a:r>
                      <a:r>
                        <a:rPr lang="en-US" sz="1800" baseline="0" dirty="0" smtClean="0"/>
                        <a:t> and accurate content, and good attention to audience</a:t>
                      </a:r>
                      <a:endParaRPr lang="en-US" sz="1800" dirty="0"/>
                    </a:p>
                  </a:txBody>
                  <a:tcPr marL="91443" marR="91443" marT="45714" marB="45714"/>
                </a:tc>
                <a:tc>
                  <a:txBody>
                    <a:bodyPr/>
                    <a:lstStyle/>
                    <a:p>
                      <a:r>
                        <a:rPr lang="en-US" sz="1800" dirty="0" smtClean="0"/>
                        <a:t>I</a:t>
                      </a:r>
                      <a:r>
                        <a:rPr lang="en-US" sz="1800" baseline="0" dirty="0" smtClean="0"/>
                        <a:t> am able to engage my audience with visuals, accurate content, and some attention to audience reactions</a:t>
                      </a:r>
                      <a:endParaRPr lang="en-US" sz="1800" dirty="0"/>
                    </a:p>
                  </a:txBody>
                  <a:tcPr marL="91443" marR="91443" marT="45714" marB="45714"/>
                </a:tc>
                <a:tc>
                  <a:txBody>
                    <a:bodyPr/>
                    <a:lstStyle/>
                    <a:p>
                      <a:r>
                        <a:rPr lang="en-US" sz="1800" dirty="0" smtClean="0"/>
                        <a:t>I use visuals to engage the audience ; my content</a:t>
                      </a:r>
                      <a:r>
                        <a:rPr lang="en-US" sz="1800" baseline="0" dirty="0" smtClean="0"/>
                        <a:t> is accurate.</a:t>
                      </a:r>
                      <a:endParaRPr lang="en-US" sz="1800" dirty="0"/>
                    </a:p>
                  </a:txBody>
                  <a:tcPr marL="91443" marR="91443" marT="45714" marB="45714"/>
                </a:tc>
              </a:tr>
              <a:tr h="1188718">
                <a:tc>
                  <a:txBody>
                    <a:bodyPr/>
                    <a:lstStyle/>
                    <a:p>
                      <a:r>
                        <a:rPr lang="en-US" sz="1800" dirty="0" smtClean="0"/>
                        <a:t>How smooth is my presentation?</a:t>
                      </a:r>
                      <a:endParaRPr lang="en-US" sz="1800" dirty="0"/>
                    </a:p>
                  </a:txBody>
                  <a:tcPr marL="91443" marR="91443" marT="45714" marB="45714"/>
                </a:tc>
                <a:tc>
                  <a:txBody>
                    <a:bodyPr/>
                    <a:lstStyle/>
                    <a:p>
                      <a:r>
                        <a:rPr lang="en-US" sz="1800" dirty="0" smtClean="0"/>
                        <a:t>My presentation</a:t>
                      </a:r>
                      <a:r>
                        <a:rPr lang="en-US" sz="1800" baseline="0" dirty="0" smtClean="0"/>
                        <a:t> is well-organized; I speak with fluency and confidence</a:t>
                      </a:r>
                      <a:endParaRPr lang="en-US" sz="1800" dirty="0"/>
                    </a:p>
                  </a:txBody>
                  <a:tcPr marL="91443" marR="91443" marT="45714" marB="45714"/>
                </a:tc>
                <a:tc>
                  <a:txBody>
                    <a:bodyPr/>
                    <a:lstStyle/>
                    <a:p>
                      <a:r>
                        <a:rPr lang="en-US" sz="1800" dirty="0" smtClean="0"/>
                        <a:t>My presentation is logical; I speak with occasional</a:t>
                      </a:r>
                      <a:r>
                        <a:rPr lang="en-US" sz="1800" baseline="0" dirty="0" smtClean="0"/>
                        <a:t> pauses to think of words</a:t>
                      </a:r>
                      <a:endParaRPr lang="en-US" sz="1800" dirty="0"/>
                    </a:p>
                  </a:txBody>
                  <a:tcPr marL="91443" marR="91443" marT="45714" marB="45714"/>
                </a:tc>
                <a:tc>
                  <a:txBody>
                    <a:bodyPr/>
                    <a:lstStyle/>
                    <a:p>
                      <a:r>
                        <a:rPr lang="en-US" sz="1800" dirty="0" smtClean="0"/>
                        <a:t>I presented my topic; I speak with pauses and some uncertainty</a:t>
                      </a:r>
                      <a:endParaRPr lang="en-US" sz="1800" dirty="0"/>
                    </a:p>
                  </a:txBody>
                  <a:tcPr marL="91443" marR="91443" marT="45714" marB="45714"/>
                </a:tc>
              </a:tr>
              <a:tr h="1737363">
                <a:tc>
                  <a:txBody>
                    <a:bodyPr/>
                    <a:lstStyle/>
                    <a:p>
                      <a:r>
                        <a:rPr lang="en-US" sz="1800" dirty="0" smtClean="0"/>
                        <a:t>How</a:t>
                      </a:r>
                      <a:r>
                        <a:rPr lang="en-US" sz="1800" baseline="0" dirty="0" smtClean="0"/>
                        <a:t> are knowledge and understanding of the target culture  evident?</a:t>
                      </a:r>
                      <a:endParaRPr lang="en-US" sz="1800" dirty="0"/>
                    </a:p>
                  </a:txBody>
                  <a:tcPr marL="91443" marR="91443" marT="45714" marB="45714"/>
                </a:tc>
                <a:tc>
                  <a:txBody>
                    <a:bodyPr/>
                    <a:lstStyle/>
                    <a:p>
                      <a:r>
                        <a:rPr lang="en-US" sz="1800" dirty="0" smtClean="0"/>
                        <a:t>I</a:t>
                      </a:r>
                      <a:r>
                        <a:rPr lang="en-US" sz="1800" baseline="0" dirty="0" smtClean="0"/>
                        <a:t>  link cultural products with  practices and perspectives  in my presentation</a:t>
                      </a:r>
                      <a:endParaRPr lang="en-US" sz="1800" dirty="0"/>
                    </a:p>
                  </a:txBody>
                  <a:tcPr marL="91443" marR="91443" marT="45714" marB="45714"/>
                </a:tc>
                <a:tc>
                  <a:txBody>
                    <a:bodyPr/>
                    <a:lstStyle/>
                    <a:p>
                      <a:r>
                        <a:rPr lang="en-US" sz="1800" dirty="0" smtClean="0"/>
                        <a:t>I include</a:t>
                      </a:r>
                      <a:r>
                        <a:rPr lang="en-US" sz="1800" baseline="0" dirty="0" smtClean="0"/>
                        <a:t> cultural products, practices, and perspectives  without consistently linking them to each other</a:t>
                      </a:r>
                      <a:endParaRPr lang="en-US" sz="1800" dirty="0"/>
                    </a:p>
                  </a:txBody>
                  <a:tcPr marL="91443" marR="91443" marT="45714" marB="45714"/>
                </a:tc>
                <a:tc>
                  <a:txBody>
                    <a:bodyPr/>
                    <a:lstStyle/>
                    <a:p>
                      <a:r>
                        <a:rPr lang="en-US" sz="1800" dirty="0" smtClean="0"/>
                        <a:t>I include cultural</a:t>
                      </a:r>
                      <a:r>
                        <a:rPr lang="en-US" sz="1800" baseline="0" dirty="0" smtClean="0"/>
                        <a:t> products or practices  in my presentation</a:t>
                      </a:r>
                      <a:endParaRPr lang="en-US" sz="1800" dirty="0"/>
                    </a:p>
                  </a:txBody>
                  <a:tcPr marL="91443" marR="91443" marT="45714" marB="45714"/>
                </a:tc>
              </a:tr>
            </a:tbl>
          </a:graphicData>
        </a:graphic>
      </p:graphicFrame>
    </p:spTree>
    <p:extLst>
      <p:ext uri="{BB962C8B-B14F-4D97-AF65-F5344CB8AC3E}">
        <p14:creationId xmlns:p14="http://schemas.microsoft.com/office/powerpoint/2010/main" val="338917473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sz="3800" dirty="0" smtClean="0">
                <a:solidFill>
                  <a:schemeClr val="bg1"/>
                </a:solidFill>
              </a:rPr>
              <a:t>Revise your assessment tasks</a:t>
            </a:r>
            <a:endParaRPr lang="en-US" sz="3800" dirty="0">
              <a:solidFill>
                <a:schemeClr val="bg1"/>
              </a:solidFill>
            </a:endParaRPr>
          </a:p>
        </p:txBody>
      </p:sp>
      <p:sp>
        <p:nvSpPr>
          <p:cNvPr id="4" name="Slide Number Placeholder 3"/>
          <p:cNvSpPr>
            <a:spLocks noGrp="1"/>
          </p:cNvSpPr>
          <p:nvPr>
            <p:ph type="sldNum" sz="quarter" idx="12"/>
          </p:nvPr>
        </p:nvSpPr>
        <p:spPr/>
        <p:txBody>
          <a:bodyPr/>
          <a:lstStyle/>
          <a:p>
            <a:pPr>
              <a:defRPr/>
            </a:pPr>
            <a:fld id="{A6783AC2-9688-46C1-9E81-2559C0183D8A}" type="slidenum">
              <a:rPr lang="en-US" smtClean="0"/>
              <a:pPr>
                <a:defRPr/>
              </a:pPr>
              <a:t>37</a:t>
            </a:fld>
            <a:endParaRPr lang="en-US">
              <a:latin typeface="Arial" charset="0"/>
            </a:endParaRPr>
          </a:p>
        </p:txBody>
      </p:sp>
      <p:sp>
        <p:nvSpPr>
          <p:cNvPr id="5" name="Rectangle 4"/>
          <p:cNvSpPr/>
          <p:nvPr/>
        </p:nvSpPr>
        <p:spPr>
          <a:xfrm>
            <a:off x="457200" y="1582738"/>
            <a:ext cx="7712075" cy="3262432"/>
          </a:xfrm>
          <a:prstGeom prst="rect">
            <a:avLst/>
          </a:prstGeom>
        </p:spPr>
        <p:txBody>
          <a:bodyPr>
            <a:spAutoFit/>
          </a:bodyPr>
          <a:lstStyle/>
          <a:p>
            <a:pPr>
              <a:defRPr/>
            </a:pPr>
            <a:r>
              <a:rPr lang="en-US" sz="2800" dirty="0"/>
              <a:t>Make suggestions to improve the evidence of the mode captured in the performance</a:t>
            </a:r>
          </a:p>
          <a:p>
            <a:pPr>
              <a:defRPr/>
            </a:pPr>
            <a:endParaRPr lang="en-US" sz="2800" dirty="0"/>
          </a:p>
          <a:p>
            <a:pPr marL="342900" indent="-342900">
              <a:spcAft>
                <a:spcPts val="1200"/>
              </a:spcAft>
              <a:buFont typeface="Arial" pitchFamily="34" charset="0"/>
              <a:buChar char="•"/>
              <a:defRPr/>
            </a:pPr>
            <a:r>
              <a:rPr lang="en-US" sz="2800" dirty="0"/>
              <a:t>Is it a real-world (authentic) task?</a:t>
            </a:r>
          </a:p>
          <a:p>
            <a:pPr marL="342900" indent="-342900">
              <a:spcAft>
                <a:spcPts val="1200"/>
              </a:spcAft>
              <a:buFont typeface="Arial" pitchFamily="34" charset="0"/>
              <a:buChar char="•"/>
              <a:defRPr/>
            </a:pPr>
            <a:r>
              <a:rPr lang="en-US" sz="2800" dirty="0"/>
              <a:t>Is it true to the characteristics of the mode (the purpose behind the communication)?</a:t>
            </a:r>
          </a:p>
          <a:p>
            <a:pPr>
              <a:defRPr/>
            </a:pPr>
            <a:endParaRPr lang="en-US" dirty="0"/>
          </a:p>
        </p:txBody>
      </p:sp>
    </p:spTree>
    <p:extLst>
      <p:ext uri="{BB962C8B-B14F-4D97-AF65-F5344CB8AC3E}">
        <p14:creationId xmlns:p14="http://schemas.microsoft.com/office/powerpoint/2010/main" val="194657401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3" end="3"/>
                                            </p:txEl>
                                          </p:spTgt>
                                        </p:tgtEl>
                                        <p:attrNameLst>
                                          <p:attrName>style.visibility</p:attrName>
                                        </p:attrNameLst>
                                      </p:cBhvr>
                                      <p:to>
                                        <p:strVal val="visible"/>
                                      </p:to>
                                    </p:set>
                                    <p:animEffect transition="in" filter="fade">
                                      <p:cBhvr>
                                        <p:cTn id="1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C34DB96B-6FB3-47D7-A7DC-758C02FC3EF1}" type="slidenum">
              <a:rPr lang="en-US">
                <a:solidFill>
                  <a:prstClr val="black">
                    <a:tint val="75000"/>
                  </a:prstClr>
                </a:solidFill>
              </a:rPr>
              <a:pPr>
                <a:defRPr/>
              </a:pPr>
              <a:t>38</a:t>
            </a:fld>
            <a:endParaRPr lang="en-US">
              <a:solidFill>
                <a:prstClr val="black">
                  <a:tint val="75000"/>
                </a:prstClr>
              </a:solidFill>
              <a:latin typeface="Arial" charset="0"/>
            </a:endParaRPr>
          </a:p>
        </p:txBody>
      </p:sp>
      <p:sp>
        <p:nvSpPr>
          <p:cNvPr id="730114" name="Rectangle 2"/>
          <p:cNvSpPr>
            <a:spLocks noGrp="1" noChangeArrowheads="1"/>
          </p:cNvSpPr>
          <p:nvPr>
            <p:ph type="title"/>
          </p:nvPr>
        </p:nvSpPr>
        <p:spPr>
          <a:xfrm>
            <a:off x="304800" y="914400"/>
            <a:ext cx="7477125" cy="1143000"/>
          </a:xfrm>
        </p:spPr>
        <p:txBody>
          <a:bodyPr>
            <a:normAutofit/>
          </a:bodyPr>
          <a:lstStyle/>
          <a:p>
            <a:pPr>
              <a:defRPr/>
            </a:pPr>
            <a:r>
              <a:rPr lang="en-US" sz="3800" b="1" dirty="0" smtClean="0">
                <a:solidFill>
                  <a:srgbClr val="0051F2"/>
                </a:solidFill>
              </a:rPr>
              <a:t>Reflection </a:t>
            </a:r>
            <a:endParaRPr lang="en-US" sz="3800" b="1" dirty="0">
              <a:solidFill>
                <a:srgbClr val="0051F2"/>
              </a:solidFill>
            </a:endParaRPr>
          </a:p>
        </p:txBody>
      </p:sp>
      <p:sp>
        <p:nvSpPr>
          <p:cNvPr id="135172" name="Rectangle 3"/>
          <p:cNvSpPr>
            <a:spLocks noGrp="1" noChangeArrowheads="1"/>
          </p:cNvSpPr>
          <p:nvPr>
            <p:ph type="body" idx="1"/>
          </p:nvPr>
        </p:nvSpPr>
        <p:spPr>
          <a:xfrm>
            <a:off x="838200" y="1804987"/>
            <a:ext cx="7620000" cy="5053013"/>
          </a:xfrm>
        </p:spPr>
        <p:txBody>
          <a:bodyPr/>
          <a:lstStyle/>
          <a:p>
            <a:pPr>
              <a:buFont typeface="Times" pitchFamily="18" charset="0"/>
              <a:buNone/>
            </a:pPr>
            <a:endParaRPr lang="en-US" sz="1200" dirty="0" smtClean="0">
              <a:solidFill>
                <a:schemeClr val="tx1"/>
              </a:solidFill>
              <a:latin typeface="Arial" pitchFamily="34" charset="0"/>
              <a:cs typeface="Arial" pitchFamily="34" charset="0"/>
            </a:endParaRPr>
          </a:p>
          <a:p>
            <a:pPr>
              <a:buFont typeface="Times" pitchFamily="18" charset="0"/>
              <a:buNone/>
            </a:pPr>
            <a:r>
              <a:rPr lang="en-US" sz="3000" dirty="0" smtClean="0">
                <a:solidFill>
                  <a:srgbClr val="0051F2"/>
                </a:solidFill>
                <a:latin typeface="Arial" pitchFamily="34" charset="0"/>
                <a:cs typeface="Arial" pitchFamily="34" charset="0"/>
              </a:rPr>
              <a:t>Share:</a:t>
            </a:r>
          </a:p>
          <a:p>
            <a:pPr>
              <a:buFont typeface="Times" pitchFamily="18" charset="0"/>
              <a:buNone/>
            </a:pPr>
            <a:r>
              <a:rPr lang="en-US" sz="3000" dirty="0" smtClean="0">
                <a:solidFill>
                  <a:schemeClr val="tx1"/>
                </a:solidFill>
                <a:latin typeface="Arial" pitchFamily="34" charset="0"/>
                <a:cs typeface="Arial" pitchFamily="34" charset="0"/>
              </a:rPr>
              <a:t>	What might change </a:t>
            </a:r>
            <a:r>
              <a:rPr lang="en-US" sz="3000" dirty="0">
                <a:latin typeface="Arial" pitchFamily="34" charset="0"/>
                <a:cs typeface="Arial" pitchFamily="34" charset="0"/>
              </a:rPr>
              <a:t>when you </a:t>
            </a:r>
            <a:r>
              <a:rPr lang="en-US" sz="3000" dirty="0" smtClean="0">
                <a:latin typeface="Arial" pitchFamily="34" charset="0"/>
                <a:cs typeface="Arial" pitchFamily="34" charset="0"/>
              </a:rPr>
              <a:t>focus    your </a:t>
            </a:r>
            <a:r>
              <a:rPr lang="en-US" sz="3000" dirty="0" smtClean="0">
                <a:solidFill>
                  <a:schemeClr val="tx1"/>
                </a:solidFill>
                <a:latin typeface="Arial" pitchFamily="34" charset="0"/>
                <a:cs typeface="Arial" pitchFamily="34" charset="0"/>
              </a:rPr>
              <a:t>teaching and your students’ learning on performance targets (starting with the end goals in mind)?</a:t>
            </a:r>
          </a:p>
          <a:p>
            <a:pPr>
              <a:buFont typeface="Times" pitchFamily="18" charset="0"/>
              <a:buNone/>
            </a:pPr>
            <a:endParaRPr lang="en-US" sz="3000" dirty="0" smtClean="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26225081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35172">
                                            <p:txEl>
                                              <p:pRg st="1" end="1"/>
                                            </p:txEl>
                                          </p:spTgt>
                                        </p:tgtEl>
                                        <p:attrNameLst>
                                          <p:attrName>style.visibility</p:attrName>
                                        </p:attrNameLst>
                                      </p:cBhvr>
                                      <p:to>
                                        <p:strVal val="visible"/>
                                      </p:to>
                                    </p:set>
                                    <p:animEffect transition="in" filter="fade">
                                      <p:cBhvr>
                                        <p:cTn id="7" dur="500"/>
                                        <p:tgtEl>
                                          <p:spTgt spid="135172">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35172">
                                            <p:txEl>
                                              <p:pRg st="2" end="2"/>
                                            </p:txEl>
                                          </p:spTgt>
                                        </p:tgtEl>
                                        <p:attrNameLst>
                                          <p:attrName>style.visibility</p:attrName>
                                        </p:attrNameLst>
                                      </p:cBhvr>
                                      <p:to>
                                        <p:strVal val="visible"/>
                                      </p:to>
                                    </p:set>
                                    <p:animEffect transition="in" filter="fade">
                                      <p:cBhvr>
                                        <p:cTn id="10" dur="500"/>
                                        <p:tgtEl>
                                          <p:spTgt spid="13517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47800"/>
            <a:ext cx="8229600" cy="4648200"/>
          </a:xfrm>
        </p:spPr>
        <p:txBody>
          <a:bodyPr>
            <a:normAutofit/>
          </a:bodyPr>
          <a:lstStyle/>
          <a:p>
            <a:r>
              <a:rPr lang="en-US" dirty="0" smtClean="0"/>
              <a:t> </a:t>
            </a:r>
            <a:r>
              <a:rPr lang="en-US" sz="3800" dirty="0" smtClean="0">
                <a:solidFill>
                  <a:srgbClr val="0051F2"/>
                </a:solidFill>
              </a:rPr>
              <a:t>Setting and Assessing</a:t>
            </a:r>
            <a:br>
              <a:rPr lang="en-US" sz="3800" dirty="0" smtClean="0">
                <a:solidFill>
                  <a:srgbClr val="0051F2"/>
                </a:solidFill>
              </a:rPr>
            </a:br>
            <a:r>
              <a:rPr lang="en-US" sz="3800" dirty="0" smtClean="0">
                <a:solidFill>
                  <a:srgbClr val="0051F2"/>
                </a:solidFill>
              </a:rPr>
              <a:t>Performance Targets</a:t>
            </a:r>
            <a:r>
              <a:rPr lang="en-US" dirty="0" smtClean="0"/>
              <a:t/>
            </a:r>
            <a:br>
              <a:rPr lang="en-US" dirty="0" smtClean="0"/>
            </a:br>
            <a:r>
              <a:rPr lang="en-US" sz="1400" dirty="0" smtClean="0"/>
              <a:t>   </a:t>
            </a:r>
            <a:r>
              <a:rPr lang="en-US" dirty="0" smtClean="0"/>
              <a:t/>
            </a:r>
            <a:br>
              <a:rPr lang="en-US" dirty="0" smtClean="0"/>
            </a:br>
            <a:r>
              <a:rPr lang="en-US" sz="3600" dirty="0" smtClean="0"/>
              <a:t>Donna </a:t>
            </a:r>
            <a:r>
              <a:rPr lang="en-US" sz="3600" dirty="0" err="1" smtClean="0"/>
              <a:t>Clementi</a:t>
            </a:r>
            <a:r>
              <a:rPr lang="en-US" sz="3600" dirty="0" smtClean="0"/>
              <a:t/>
            </a:r>
            <a:br>
              <a:rPr lang="en-US" sz="3600" dirty="0" smtClean="0"/>
            </a:br>
            <a:r>
              <a:rPr lang="en-US" sz="2800" dirty="0" smtClean="0"/>
              <a:t>ACTFL</a:t>
            </a:r>
            <a:r>
              <a:rPr lang="en-US" dirty="0" smtClean="0"/>
              <a:t/>
            </a:r>
            <a:br>
              <a:rPr lang="en-US" dirty="0" smtClean="0"/>
            </a:br>
            <a:endParaRPr lang="en-US" dirty="0"/>
          </a:p>
        </p:txBody>
      </p:sp>
      <p:pic>
        <p:nvPicPr>
          <p:cNvPr id="3" name="Picture 4" descr="kids on computer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3810000"/>
            <a:ext cx="3086100" cy="2061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6" descr="Four boys reading.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30837" y="160130"/>
            <a:ext cx="3140075"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kids_talking.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810250" y="4343400"/>
            <a:ext cx="3105150" cy="2074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1279940"/>
            <a:ext cx="2384426" cy="2377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381000" y="5943600"/>
            <a:ext cx="5105400" cy="461665"/>
          </a:xfrm>
          <a:prstGeom prst="rect">
            <a:avLst/>
          </a:prstGeom>
          <a:noFill/>
        </p:spPr>
        <p:txBody>
          <a:bodyPr wrap="square" rtlCol="0">
            <a:spAutoFit/>
          </a:bodyPr>
          <a:lstStyle/>
          <a:p>
            <a:r>
              <a:rPr lang="en-US" sz="2400" b="1" dirty="0"/>
              <a:t>a</a:t>
            </a:r>
            <a:r>
              <a:rPr lang="en-US" sz="2400" b="1" dirty="0" smtClean="0"/>
              <a:t>ctflregionalworkshop.wikispaces.com</a:t>
            </a:r>
            <a:endParaRPr lang="en-US" sz="2400" b="1" dirty="0"/>
          </a:p>
        </p:txBody>
      </p:sp>
    </p:spTree>
    <p:extLst>
      <p:ext uri="{BB962C8B-B14F-4D97-AF65-F5344CB8AC3E}">
        <p14:creationId xmlns:p14="http://schemas.microsoft.com/office/powerpoint/2010/main" val="42128648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219200"/>
            <a:ext cx="8229600" cy="1143000"/>
          </a:xfrm>
        </p:spPr>
        <p:txBody>
          <a:bodyPr/>
          <a:lstStyle/>
          <a:p>
            <a:pPr>
              <a:defRPr/>
            </a:pPr>
            <a:r>
              <a:rPr lang="en-US" dirty="0" smtClean="0"/>
              <a:t>Teaching to the Test is …</a:t>
            </a:r>
            <a:endParaRPr lang="en-US" dirty="0"/>
          </a:p>
        </p:txBody>
      </p:sp>
      <p:sp>
        <p:nvSpPr>
          <p:cNvPr id="55299" name="Content Placeholder 2"/>
          <p:cNvSpPr>
            <a:spLocks noGrp="1"/>
          </p:cNvSpPr>
          <p:nvPr>
            <p:ph idx="1"/>
          </p:nvPr>
        </p:nvSpPr>
        <p:spPr>
          <a:xfrm>
            <a:off x="914400" y="2362200"/>
            <a:ext cx="7386638" cy="3354387"/>
          </a:xfrm>
        </p:spPr>
        <p:txBody>
          <a:bodyPr/>
          <a:lstStyle/>
          <a:p>
            <a:pPr marL="457200" indent="-457200">
              <a:buFont typeface="Impact" pitchFamily="34" charset="0"/>
              <a:buAutoNum type="arabicPeriod"/>
            </a:pPr>
            <a:r>
              <a:rPr lang="en-US" sz="3000" dirty="0" smtClean="0"/>
              <a:t>Good</a:t>
            </a:r>
          </a:p>
          <a:p>
            <a:pPr marL="457200" indent="-457200">
              <a:buFont typeface="Impact" pitchFamily="34" charset="0"/>
              <a:buAutoNum type="arabicPeriod"/>
            </a:pPr>
            <a:endParaRPr lang="en-US" sz="3000" dirty="0" smtClean="0"/>
          </a:p>
          <a:p>
            <a:pPr marL="457200" indent="-457200">
              <a:buFont typeface="Impact" pitchFamily="34" charset="0"/>
              <a:buAutoNum type="arabicPeriod"/>
            </a:pPr>
            <a:r>
              <a:rPr lang="en-US" sz="3000" dirty="0" smtClean="0"/>
              <a:t>Bad</a:t>
            </a:r>
          </a:p>
          <a:p>
            <a:pPr marL="457200" indent="-457200">
              <a:buFont typeface="Impact" pitchFamily="34" charset="0"/>
              <a:buAutoNum type="arabicPeriod"/>
            </a:pPr>
            <a:endParaRPr lang="en-US" sz="3000" dirty="0" smtClean="0"/>
          </a:p>
          <a:p>
            <a:pPr marL="457200" indent="-457200">
              <a:buFont typeface="Impact" pitchFamily="34" charset="0"/>
              <a:buAutoNum type="arabicPeriod"/>
            </a:pPr>
            <a:r>
              <a:rPr lang="en-US" sz="3000" dirty="0" smtClean="0"/>
              <a:t>Either – Depends on the Test</a:t>
            </a:r>
          </a:p>
        </p:txBody>
      </p:sp>
      <p:sp>
        <p:nvSpPr>
          <p:cNvPr id="4" name="Slide Number Placeholder 3"/>
          <p:cNvSpPr>
            <a:spLocks noGrp="1"/>
          </p:cNvSpPr>
          <p:nvPr>
            <p:ph type="sldNum" sz="quarter" idx="12"/>
          </p:nvPr>
        </p:nvSpPr>
        <p:spPr/>
        <p:txBody>
          <a:bodyPr/>
          <a:lstStyle/>
          <a:p>
            <a:pPr>
              <a:defRPr/>
            </a:pPr>
            <a:fld id="{666CE002-B5DC-4335-A272-80E5C3CA9458}" type="slidenum">
              <a:rPr lang="en-US" smtClean="0"/>
              <a:pPr>
                <a:defRPr/>
              </a:pPr>
              <a:t>4</a:t>
            </a:fld>
            <a:endParaRPr lang="en-US">
              <a:latin typeface="Arial" charset="0"/>
            </a:endParaRPr>
          </a:p>
        </p:txBody>
      </p:sp>
    </p:spTree>
    <p:extLst>
      <p:ext uri="{BB962C8B-B14F-4D97-AF65-F5344CB8AC3E}">
        <p14:creationId xmlns:p14="http://schemas.microsoft.com/office/powerpoint/2010/main" val="34874720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5299">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529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p>
            <a:pPr>
              <a:defRPr/>
            </a:pPr>
            <a:fld id="{9400DEBA-B5A7-41FB-B429-BF4A7114003C}" type="slidenum">
              <a:rPr lang="en-US">
                <a:solidFill>
                  <a:srgbClr val="FFFFFF"/>
                </a:solidFill>
              </a:rPr>
              <a:pPr>
                <a:defRPr/>
              </a:pPr>
              <a:t>5</a:t>
            </a:fld>
            <a:endParaRPr lang="en-US" dirty="0">
              <a:solidFill>
                <a:srgbClr val="FFFFFF"/>
              </a:solidFill>
              <a:latin typeface="Arial" charset="0"/>
            </a:endParaRPr>
          </a:p>
        </p:txBody>
      </p:sp>
      <p:sp>
        <p:nvSpPr>
          <p:cNvPr id="2" name="TextBox 1"/>
          <p:cNvSpPr txBox="1"/>
          <p:nvPr/>
        </p:nvSpPr>
        <p:spPr>
          <a:xfrm>
            <a:off x="763214" y="1447800"/>
            <a:ext cx="7542586" cy="646331"/>
          </a:xfrm>
          <a:prstGeom prst="rect">
            <a:avLst/>
          </a:prstGeom>
          <a:noFill/>
        </p:spPr>
        <p:txBody>
          <a:bodyPr wrap="square">
            <a:spAutoFit/>
          </a:bodyPr>
          <a:lstStyle/>
          <a:p>
            <a:pPr eaLnBrk="0" fontAlgn="base" hangingPunct="0">
              <a:spcBef>
                <a:spcPct val="0"/>
              </a:spcBef>
              <a:spcAft>
                <a:spcPct val="0"/>
              </a:spcAft>
              <a:defRPr/>
            </a:pPr>
            <a:r>
              <a:rPr lang="en-US" sz="3600" dirty="0" smtClean="0">
                <a:solidFill>
                  <a:srgbClr val="0070C0"/>
                </a:solidFill>
                <a:latin typeface="Impact"/>
              </a:rPr>
              <a:t>Setting performance targets – Test #1</a:t>
            </a:r>
            <a:endParaRPr lang="en-US" sz="3600" dirty="0">
              <a:solidFill>
                <a:srgbClr val="0070C0"/>
              </a:solidFill>
              <a:latin typeface="Impact"/>
            </a:endParaRPr>
          </a:p>
        </p:txBody>
      </p:sp>
      <p:sp>
        <p:nvSpPr>
          <p:cNvPr id="152580" name="TextBox 4"/>
          <p:cNvSpPr txBox="1">
            <a:spLocks noChangeArrowheads="1"/>
          </p:cNvSpPr>
          <p:nvPr/>
        </p:nvSpPr>
        <p:spPr bwMode="auto">
          <a:xfrm>
            <a:off x="706737" y="2362200"/>
            <a:ext cx="7239000" cy="3801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defRPr sz="2500">
                <a:solidFill>
                  <a:srgbClr val="FFFFFF"/>
                </a:solidFill>
                <a:latin typeface="Arial" pitchFamily="34" charset="0"/>
              </a:defRPr>
            </a:lvl1pPr>
            <a:lvl2pPr marL="742950" indent="-285750">
              <a:defRPr sz="2500">
                <a:solidFill>
                  <a:srgbClr val="FFFFFF"/>
                </a:solidFill>
                <a:latin typeface="Arial" pitchFamily="34" charset="0"/>
              </a:defRPr>
            </a:lvl2pPr>
            <a:lvl3pPr marL="1143000" indent="-228600">
              <a:defRPr sz="2500">
                <a:solidFill>
                  <a:srgbClr val="FFFFFF"/>
                </a:solidFill>
                <a:latin typeface="Arial" pitchFamily="34" charset="0"/>
              </a:defRPr>
            </a:lvl3pPr>
            <a:lvl4pPr marL="1600200" indent="-228600">
              <a:defRPr sz="2500">
                <a:solidFill>
                  <a:srgbClr val="FFFFFF"/>
                </a:solidFill>
                <a:latin typeface="Arial" pitchFamily="34" charset="0"/>
              </a:defRPr>
            </a:lvl4pPr>
            <a:lvl5pPr marL="2057400" indent="-228600">
              <a:defRPr sz="2500">
                <a:solidFill>
                  <a:srgbClr val="FFFFFF"/>
                </a:solidFill>
                <a:latin typeface="Arial" pitchFamily="34" charset="0"/>
              </a:defRPr>
            </a:lvl5pPr>
            <a:lvl6pPr marL="2514600" indent="-228600" eaLnBrk="0" fontAlgn="base" hangingPunct="0">
              <a:spcBef>
                <a:spcPct val="0"/>
              </a:spcBef>
              <a:spcAft>
                <a:spcPct val="0"/>
              </a:spcAft>
              <a:defRPr sz="2500">
                <a:solidFill>
                  <a:srgbClr val="FFFFFF"/>
                </a:solidFill>
                <a:latin typeface="Arial" pitchFamily="34" charset="0"/>
              </a:defRPr>
            </a:lvl6pPr>
            <a:lvl7pPr marL="2971800" indent="-228600" eaLnBrk="0" fontAlgn="base" hangingPunct="0">
              <a:spcBef>
                <a:spcPct val="0"/>
              </a:spcBef>
              <a:spcAft>
                <a:spcPct val="0"/>
              </a:spcAft>
              <a:defRPr sz="2500">
                <a:solidFill>
                  <a:srgbClr val="FFFFFF"/>
                </a:solidFill>
                <a:latin typeface="Arial" pitchFamily="34" charset="0"/>
              </a:defRPr>
            </a:lvl7pPr>
            <a:lvl8pPr marL="3429000" indent="-228600" eaLnBrk="0" fontAlgn="base" hangingPunct="0">
              <a:spcBef>
                <a:spcPct val="0"/>
              </a:spcBef>
              <a:spcAft>
                <a:spcPct val="0"/>
              </a:spcAft>
              <a:defRPr sz="2500">
                <a:solidFill>
                  <a:srgbClr val="FFFFFF"/>
                </a:solidFill>
                <a:latin typeface="Arial" pitchFamily="34" charset="0"/>
              </a:defRPr>
            </a:lvl8pPr>
            <a:lvl9pPr marL="3886200" indent="-228600" eaLnBrk="0" fontAlgn="base" hangingPunct="0">
              <a:spcBef>
                <a:spcPct val="0"/>
              </a:spcBef>
              <a:spcAft>
                <a:spcPct val="0"/>
              </a:spcAft>
              <a:defRPr sz="2500">
                <a:solidFill>
                  <a:srgbClr val="FFFFFF"/>
                </a:solidFill>
                <a:latin typeface="Arial" pitchFamily="34" charset="0"/>
              </a:defRPr>
            </a:lvl9pPr>
          </a:lstStyle>
          <a:p>
            <a:pPr eaLnBrk="0" fontAlgn="base" hangingPunct="0">
              <a:spcBef>
                <a:spcPct val="0"/>
              </a:spcBef>
              <a:spcAft>
                <a:spcPct val="0"/>
              </a:spcAft>
              <a:buFont typeface="Impact" pitchFamily="34" charset="0"/>
              <a:buAutoNum type="arabicPeriod"/>
            </a:pPr>
            <a:r>
              <a:rPr lang="en-US" sz="2400" dirty="0" smtClean="0">
                <a:solidFill>
                  <a:schemeClr val="tx1"/>
                </a:solidFill>
                <a:cs typeface="Arial" pitchFamily="34" charset="0"/>
              </a:rPr>
              <a:t>List the family members on the illustrated family tree</a:t>
            </a:r>
          </a:p>
          <a:p>
            <a:pPr eaLnBrk="0" fontAlgn="base" hangingPunct="0">
              <a:spcBef>
                <a:spcPct val="0"/>
              </a:spcBef>
              <a:spcAft>
                <a:spcPct val="0"/>
              </a:spcAft>
              <a:buFont typeface="Impact" pitchFamily="34" charset="0"/>
              <a:buAutoNum type="arabicPeriod"/>
            </a:pPr>
            <a:endParaRPr lang="en-US" sz="2400" dirty="0" smtClean="0">
              <a:solidFill>
                <a:schemeClr val="tx1"/>
              </a:solidFill>
              <a:cs typeface="Arial" pitchFamily="34" charset="0"/>
            </a:endParaRPr>
          </a:p>
          <a:p>
            <a:pPr eaLnBrk="0" fontAlgn="base" hangingPunct="0">
              <a:spcBef>
                <a:spcPct val="0"/>
              </a:spcBef>
              <a:spcAft>
                <a:spcPct val="0"/>
              </a:spcAft>
              <a:buFont typeface="Impact" pitchFamily="34" charset="0"/>
              <a:buAutoNum type="arabicPeriod"/>
            </a:pPr>
            <a:r>
              <a:rPr lang="en-US" sz="2400" dirty="0" smtClean="0">
                <a:solidFill>
                  <a:schemeClr val="tx1"/>
                </a:solidFill>
                <a:cs typeface="Arial" pitchFamily="34" charset="0"/>
              </a:rPr>
              <a:t>Describe what one family member looks like</a:t>
            </a:r>
          </a:p>
          <a:p>
            <a:pPr eaLnBrk="0" fontAlgn="base" hangingPunct="0">
              <a:spcBef>
                <a:spcPct val="0"/>
              </a:spcBef>
              <a:spcAft>
                <a:spcPct val="0"/>
              </a:spcAft>
              <a:buFont typeface="Impact" pitchFamily="34" charset="0"/>
              <a:buAutoNum type="arabicPeriod"/>
            </a:pPr>
            <a:endParaRPr lang="en-US" sz="2400" dirty="0" smtClean="0">
              <a:solidFill>
                <a:schemeClr val="tx1"/>
              </a:solidFill>
              <a:cs typeface="Arial" pitchFamily="34" charset="0"/>
            </a:endParaRPr>
          </a:p>
          <a:p>
            <a:pPr eaLnBrk="0" fontAlgn="base" hangingPunct="0">
              <a:spcBef>
                <a:spcPct val="0"/>
              </a:spcBef>
              <a:spcAft>
                <a:spcPct val="0"/>
              </a:spcAft>
              <a:buFont typeface="Impact" pitchFamily="34" charset="0"/>
              <a:buAutoNum type="arabicPeriod"/>
            </a:pPr>
            <a:r>
              <a:rPr lang="en-US" sz="2400" dirty="0" smtClean="0">
                <a:solidFill>
                  <a:schemeClr val="tx1"/>
                </a:solidFill>
                <a:cs typeface="Arial" pitchFamily="34" charset="0"/>
              </a:rPr>
              <a:t>List professions of your family members</a:t>
            </a:r>
          </a:p>
          <a:p>
            <a:pPr eaLnBrk="0" fontAlgn="base" hangingPunct="0">
              <a:spcBef>
                <a:spcPct val="0"/>
              </a:spcBef>
              <a:spcAft>
                <a:spcPct val="0"/>
              </a:spcAft>
              <a:buFont typeface="Impact" pitchFamily="34" charset="0"/>
              <a:buAutoNum type="arabicPeriod"/>
            </a:pPr>
            <a:endParaRPr lang="en-US" sz="2400" dirty="0" smtClean="0">
              <a:solidFill>
                <a:schemeClr val="tx1"/>
              </a:solidFill>
              <a:cs typeface="Arial" pitchFamily="34" charset="0"/>
            </a:endParaRPr>
          </a:p>
          <a:p>
            <a:pPr eaLnBrk="0" fontAlgn="base" hangingPunct="0">
              <a:spcBef>
                <a:spcPct val="0"/>
              </a:spcBef>
              <a:spcAft>
                <a:spcPct val="0"/>
              </a:spcAft>
              <a:buFont typeface="Impact" pitchFamily="34" charset="0"/>
              <a:buAutoNum type="arabicPeriod"/>
            </a:pPr>
            <a:r>
              <a:rPr lang="en-US" sz="2400" dirty="0" smtClean="0">
                <a:solidFill>
                  <a:schemeClr val="tx1"/>
                </a:solidFill>
                <a:cs typeface="Arial" pitchFamily="34" charset="0"/>
              </a:rPr>
              <a:t>Say four things your family does on the weekend </a:t>
            </a:r>
          </a:p>
          <a:p>
            <a:pPr eaLnBrk="0" fontAlgn="base" hangingPunct="0">
              <a:spcBef>
                <a:spcPct val="0"/>
              </a:spcBef>
              <a:spcAft>
                <a:spcPct val="0"/>
              </a:spcAft>
              <a:buFont typeface="Impact" pitchFamily="34" charset="0"/>
              <a:buAutoNum type="arabicPeriod"/>
            </a:pPr>
            <a:endParaRPr lang="en-US" b="1" dirty="0">
              <a:solidFill>
                <a:schemeClr val="tx1"/>
              </a:solidFill>
            </a:endParaRPr>
          </a:p>
        </p:txBody>
      </p:sp>
    </p:spTree>
    <p:extLst>
      <p:ext uri="{BB962C8B-B14F-4D97-AF65-F5344CB8AC3E}">
        <p14:creationId xmlns:p14="http://schemas.microsoft.com/office/powerpoint/2010/main" val="2603897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2580">
                                            <p:txEl>
                                              <p:pRg st="0" end="0"/>
                                            </p:txEl>
                                          </p:spTgt>
                                        </p:tgtEl>
                                        <p:attrNameLst>
                                          <p:attrName>style.visibility</p:attrName>
                                        </p:attrNameLst>
                                      </p:cBhvr>
                                      <p:to>
                                        <p:strVal val="visible"/>
                                      </p:to>
                                    </p:set>
                                    <p:animEffect transition="in" filter="fade">
                                      <p:cBhvr>
                                        <p:cTn id="7" dur="500"/>
                                        <p:tgtEl>
                                          <p:spTgt spid="15258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2580">
                                            <p:txEl>
                                              <p:pRg st="2" end="2"/>
                                            </p:txEl>
                                          </p:spTgt>
                                        </p:tgtEl>
                                        <p:attrNameLst>
                                          <p:attrName>style.visibility</p:attrName>
                                        </p:attrNameLst>
                                      </p:cBhvr>
                                      <p:to>
                                        <p:strVal val="visible"/>
                                      </p:to>
                                    </p:set>
                                    <p:animEffect transition="in" filter="fade">
                                      <p:cBhvr>
                                        <p:cTn id="12" dur="500"/>
                                        <p:tgtEl>
                                          <p:spTgt spid="15258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2580">
                                            <p:txEl>
                                              <p:pRg st="4" end="4"/>
                                            </p:txEl>
                                          </p:spTgt>
                                        </p:tgtEl>
                                        <p:attrNameLst>
                                          <p:attrName>style.visibility</p:attrName>
                                        </p:attrNameLst>
                                      </p:cBhvr>
                                      <p:to>
                                        <p:strVal val="visible"/>
                                      </p:to>
                                    </p:set>
                                    <p:animEffect transition="in" filter="fade">
                                      <p:cBhvr>
                                        <p:cTn id="17" dur="500"/>
                                        <p:tgtEl>
                                          <p:spTgt spid="152580">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2580">
                                            <p:txEl>
                                              <p:pRg st="6" end="6"/>
                                            </p:txEl>
                                          </p:spTgt>
                                        </p:tgtEl>
                                        <p:attrNameLst>
                                          <p:attrName>style.visibility</p:attrName>
                                        </p:attrNameLst>
                                      </p:cBhvr>
                                      <p:to>
                                        <p:strVal val="visible"/>
                                      </p:to>
                                    </p:set>
                                    <p:animEffect transition="in" filter="fade">
                                      <p:cBhvr>
                                        <p:cTn id="22" dur="500"/>
                                        <p:tgtEl>
                                          <p:spTgt spid="15258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p>
            <a:pPr>
              <a:defRPr/>
            </a:pPr>
            <a:fld id="{E69D74EF-07F5-4373-9975-A18E7815DB82}" type="slidenum">
              <a:rPr lang="en-US">
                <a:solidFill>
                  <a:srgbClr val="FFFFFF"/>
                </a:solidFill>
              </a:rPr>
              <a:pPr>
                <a:defRPr/>
              </a:pPr>
              <a:t>6</a:t>
            </a:fld>
            <a:endParaRPr lang="en-US" dirty="0">
              <a:solidFill>
                <a:srgbClr val="FFFFFF"/>
              </a:solidFill>
              <a:latin typeface="Arial" charset="0"/>
            </a:endParaRPr>
          </a:p>
        </p:txBody>
      </p:sp>
      <p:sp>
        <p:nvSpPr>
          <p:cNvPr id="606210" name="Rectangle 2"/>
          <p:cNvSpPr>
            <a:spLocks noGrp="1" noChangeArrowheads="1"/>
          </p:cNvSpPr>
          <p:nvPr>
            <p:ph type="title"/>
          </p:nvPr>
        </p:nvSpPr>
        <p:spPr>
          <a:xfrm>
            <a:off x="971550" y="304800"/>
            <a:ext cx="7105650" cy="1119188"/>
          </a:xfrm>
        </p:spPr>
        <p:txBody>
          <a:bodyPr>
            <a:normAutofit/>
          </a:bodyPr>
          <a:lstStyle/>
          <a:p>
            <a:pPr>
              <a:defRPr/>
            </a:pPr>
            <a:r>
              <a:rPr lang="en-US" sz="3200" dirty="0">
                <a:solidFill>
                  <a:schemeClr val="bg1"/>
                </a:solidFill>
              </a:rPr>
              <a:t>Setting performance targets – Test #2</a:t>
            </a:r>
            <a:endParaRPr lang="en-US" sz="3200" dirty="0" smtClean="0"/>
          </a:p>
        </p:txBody>
      </p:sp>
      <p:graphicFrame>
        <p:nvGraphicFramePr>
          <p:cNvPr id="4" name="Table 3"/>
          <p:cNvGraphicFramePr>
            <a:graphicFrameLocks noGrp="1"/>
          </p:cNvGraphicFramePr>
          <p:nvPr>
            <p:extLst>
              <p:ext uri="{D42A27DB-BD31-4B8C-83A1-F6EECF244321}">
                <p14:modId xmlns:p14="http://schemas.microsoft.com/office/powerpoint/2010/main" val="3939123005"/>
              </p:ext>
            </p:extLst>
          </p:nvPr>
        </p:nvGraphicFramePr>
        <p:xfrm>
          <a:off x="212725" y="1235075"/>
          <a:ext cx="8702674" cy="5407025"/>
        </p:xfrm>
        <a:graphic>
          <a:graphicData uri="http://schemas.openxmlformats.org/drawingml/2006/table">
            <a:tbl>
              <a:tblPr firstRow="1" firstCol="1" bandRow="1">
                <a:tableStyleId>{FABFCF23-3B69-468F-B69F-88F6DE6A72F2}</a:tableStyleId>
              </a:tblPr>
              <a:tblGrid>
                <a:gridCol w="3032981"/>
                <a:gridCol w="2911052"/>
                <a:gridCol w="2758641"/>
              </a:tblGrid>
              <a:tr h="609450">
                <a:tc>
                  <a:txBody>
                    <a:bodyPr/>
                    <a:lstStyle/>
                    <a:p>
                      <a:pPr marL="0" marR="0" algn="ctr">
                        <a:lnSpc>
                          <a:spcPct val="150000"/>
                        </a:lnSpc>
                        <a:spcBef>
                          <a:spcPts val="500"/>
                        </a:spcBef>
                        <a:spcAft>
                          <a:spcPts val="800"/>
                        </a:spcAft>
                      </a:pPr>
                      <a:r>
                        <a:rPr lang="en-US" sz="2000" dirty="0">
                          <a:solidFill>
                            <a:srgbClr val="002060"/>
                          </a:solidFill>
                          <a:effectLst/>
                        </a:rPr>
                        <a:t>Interpretive</a:t>
                      </a:r>
                      <a:endParaRPr lang="en-US" sz="2000" b="1" dirty="0">
                        <a:solidFill>
                          <a:srgbClr val="002060"/>
                        </a:solidFill>
                        <a:effectLst/>
                        <a:latin typeface="Calibri"/>
                        <a:ea typeface="Times New Roman"/>
                        <a:cs typeface="Times New Roman"/>
                      </a:endParaRPr>
                    </a:p>
                  </a:txBody>
                  <a:tcPr marL="68585" marR="68585" marT="0" marB="0">
                    <a:solidFill>
                      <a:schemeClr val="accent5"/>
                    </a:solidFill>
                  </a:tcPr>
                </a:tc>
                <a:tc>
                  <a:txBody>
                    <a:bodyPr/>
                    <a:lstStyle/>
                    <a:p>
                      <a:pPr marL="0" marR="0" algn="ctr">
                        <a:lnSpc>
                          <a:spcPct val="150000"/>
                        </a:lnSpc>
                        <a:spcBef>
                          <a:spcPts val="500"/>
                        </a:spcBef>
                        <a:spcAft>
                          <a:spcPts val="800"/>
                        </a:spcAft>
                      </a:pPr>
                      <a:r>
                        <a:rPr lang="en-US" sz="2000" b="1" dirty="0" smtClean="0">
                          <a:solidFill>
                            <a:srgbClr val="002060"/>
                          </a:solidFill>
                          <a:effectLst/>
                          <a:latin typeface="+mn-lt"/>
                          <a:ea typeface="+mn-ea"/>
                          <a:cs typeface="+mn-cs"/>
                        </a:rPr>
                        <a:t>Presentational</a:t>
                      </a:r>
                      <a:endParaRPr lang="en-US" sz="2000" b="1" dirty="0">
                        <a:solidFill>
                          <a:srgbClr val="002060"/>
                        </a:solidFill>
                        <a:effectLst/>
                        <a:latin typeface="Calibri"/>
                        <a:ea typeface="Times New Roman"/>
                        <a:cs typeface="Times New Roman"/>
                      </a:endParaRPr>
                    </a:p>
                  </a:txBody>
                  <a:tcPr marL="68585" marR="68585" marT="0" marB="0"/>
                </a:tc>
                <a:tc>
                  <a:txBody>
                    <a:bodyPr/>
                    <a:lstStyle/>
                    <a:p>
                      <a:pPr marL="0" marR="0" algn="ctr">
                        <a:lnSpc>
                          <a:spcPct val="150000"/>
                        </a:lnSpc>
                        <a:spcBef>
                          <a:spcPts val="500"/>
                        </a:spcBef>
                        <a:spcAft>
                          <a:spcPts val="800"/>
                        </a:spcAft>
                      </a:pPr>
                      <a:r>
                        <a:rPr lang="en-US" sz="2000" b="1" dirty="0" smtClean="0">
                          <a:solidFill>
                            <a:srgbClr val="002060"/>
                          </a:solidFill>
                          <a:effectLst/>
                          <a:latin typeface="+mn-lt"/>
                          <a:ea typeface="+mn-ea"/>
                          <a:cs typeface="+mn-cs"/>
                        </a:rPr>
                        <a:t>Interpersonal</a:t>
                      </a:r>
                      <a:endParaRPr lang="en-US" sz="2000" b="1" dirty="0">
                        <a:solidFill>
                          <a:srgbClr val="002060"/>
                        </a:solidFill>
                        <a:effectLst/>
                        <a:latin typeface="Calibri"/>
                        <a:ea typeface="Times New Roman"/>
                        <a:cs typeface="Times New Roman"/>
                      </a:endParaRPr>
                    </a:p>
                  </a:txBody>
                  <a:tcPr marL="68585" marR="68585" marT="0" marB="0"/>
                </a:tc>
              </a:tr>
              <a:tr h="4797575">
                <a:tc>
                  <a:txBody>
                    <a:bodyPr/>
                    <a:lstStyle/>
                    <a:p>
                      <a:pPr marL="0" marR="0">
                        <a:lnSpc>
                          <a:spcPct val="115000"/>
                        </a:lnSpc>
                        <a:spcBef>
                          <a:spcPts val="0"/>
                        </a:spcBef>
                        <a:spcAft>
                          <a:spcPts val="0"/>
                        </a:spcAft>
                      </a:pPr>
                      <a:r>
                        <a:rPr lang="en-US" sz="1800" b="1" dirty="0" smtClean="0">
                          <a:effectLst/>
                        </a:rPr>
                        <a:t>Look at (or listen to) information from three different students, to find</a:t>
                      </a:r>
                      <a:r>
                        <a:rPr lang="en-US" sz="1800" b="1" baseline="0" dirty="0" smtClean="0">
                          <a:effectLst/>
                        </a:rPr>
                        <a:t> out as much as you can: </a:t>
                      </a:r>
                      <a:r>
                        <a:rPr lang="en-US" sz="1800" b="1" dirty="0" smtClean="0">
                          <a:effectLst/>
                        </a:rPr>
                        <a:t>Where they live, </a:t>
                      </a:r>
                      <a:r>
                        <a:rPr lang="en-US" sz="1800" b="1" baseline="0" dirty="0" smtClean="0">
                          <a:effectLst/>
                        </a:rPr>
                        <a:t> what their family is like</a:t>
                      </a:r>
                      <a:r>
                        <a:rPr lang="en-US" sz="1800" b="1" dirty="0" smtClean="0">
                          <a:effectLst/>
                        </a:rPr>
                        <a:t>, what activities they like to do, etc. </a:t>
                      </a:r>
                    </a:p>
                    <a:p>
                      <a:pPr marL="0" marR="0">
                        <a:lnSpc>
                          <a:spcPct val="115000"/>
                        </a:lnSpc>
                        <a:spcBef>
                          <a:spcPts val="0"/>
                        </a:spcBef>
                        <a:spcAft>
                          <a:spcPts val="0"/>
                        </a:spcAft>
                      </a:pPr>
                      <a:endParaRPr lang="en-US" sz="1800" b="1" dirty="0" smtClean="0">
                        <a:effectLst/>
                      </a:endParaRPr>
                    </a:p>
                    <a:p>
                      <a:pPr marL="0" marR="0">
                        <a:lnSpc>
                          <a:spcPct val="115000"/>
                        </a:lnSpc>
                        <a:spcBef>
                          <a:spcPts val="0"/>
                        </a:spcBef>
                        <a:spcAft>
                          <a:spcPts val="0"/>
                        </a:spcAft>
                      </a:pPr>
                      <a:r>
                        <a:rPr lang="en-US" sz="1800" b="1" dirty="0" smtClean="0">
                          <a:effectLst/>
                        </a:rPr>
                        <a:t>Then decide which</a:t>
                      </a:r>
                      <a:r>
                        <a:rPr lang="en-US" sz="1800" b="1" baseline="0" dirty="0" smtClean="0">
                          <a:effectLst/>
                        </a:rPr>
                        <a:t> student</a:t>
                      </a:r>
                      <a:r>
                        <a:rPr lang="en-US" sz="1800" b="1" dirty="0" smtClean="0">
                          <a:effectLst/>
                        </a:rPr>
                        <a:t> you would prefer to</a:t>
                      </a:r>
                      <a:r>
                        <a:rPr lang="en-US" sz="1800" b="1" baseline="0" dirty="0" smtClean="0">
                          <a:effectLst/>
                        </a:rPr>
                        <a:t> host when he/she comes to the US, </a:t>
                      </a:r>
                      <a:r>
                        <a:rPr lang="en-US" sz="1800" b="1" dirty="0" smtClean="0">
                          <a:effectLst/>
                        </a:rPr>
                        <a:t> and list as many reasons as possible to explain why. </a:t>
                      </a:r>
                      <a:endParaRPr lang="en-US" sz="1800" b="1" dirty="0">
                        <a:effectLst/>
                      </a:endParaRPr>
                    </a:p>
                    <a:p>
                      <a:pPr marL="0" marR="0">
                        <a:lnSpc>
                          <a:spcPct val="115000"/>
                        </a:lnSpc>
                        <a:spcBef>
                          <a:spcPts val="0"/>
                        </a:spcBef>
                        <a:spcAft>
                          <a:spcPts val="0"/>
                        </a:spcAft>
                      </a:pPr>
                      <a:r>
                        <a:rPr lang="en-US" sz="1800" b="1" dirty="0">
                          <a:effectLst/>
                        </a:rPr>
                        <a:t> </a:t>
                      </a:r>
                      <a:endParaRPr lang="en-US" sz="1800" b="1" dirty="0">
                        <a:effectLst/>
                        <a:latin typeface="Calibri"/>
                        <a:ea typeface="Times New Roman"/>
                        <a:cs typeface="Times New Roman"/>
                      </a:endParaRPr>
                    </a:p>
                  </a:txBody>
                  <a:tcPr marL="68585" marR="68585" marT="0" marB="0">
                    <a:solidFill>
                      <a:schemeClr val="accent5">
                        <a:lumMod val="20000"/>
                        <a:lumOff val="80000"/>
                      </a:schemeClr>
                    </a:solidFill>
                  </a:tcPr>
                </a:tc>
                <a:tc>
                  <a:txBody>
                    <a:bodyPr/>
                    <a:lstStyle/>
                    <a:p>
                      <a:pPr marL="0" marR="0">
                        <a:lnSpc>
                          <a:spcPct val="115000"/>
                        </a:lnSpc>
                        <a:spcBef>
                          <a:spcPts val="0"/>
                        </a:spcBef>
                        <a:spcAft>
                          <a:spcPts val="0"/>
                        </a:spcAft>
                      </a:pPr>
                      <a:r>
                        <a:rPr lang="en-US" sz="1800" b="1" dirty="0" smtClean="0">
                          <a:effectLst/>
                        </a:rPr>
                        <a:t>The exchange program would like you to write a letter describing yourself</a:t>
                      </a:r>
                      <a:r>
                        <a:rPr lang="en-US" sz="1800" b="1" baseline="0" dirty="0" smtClean="0">
                          <a:effectLst/>
                        </a:rPr>
                        <a:t> that the French student will </a:t>
                      </a:r>
                      <a:r>
                        <a:rPr lang="en-US" sz="1800" b="1" dirty="0" smtClean="0">
                          <a:effectLst/>
                        </a:rPr>
                        <a:t> read.</a:t>
                      </a:r>
                    </a:p>
                    <a:p>
                      <a:pPr marL="0" marR="0">
                        <a:lnSpc>
                          <a:spcPct val="115000"/>
                        </a:lnSpc>
                        <a:spcBef>
                          <a:spcPts val="0"/>
                        </a:spcBef>
                        <a:spcAft>
                          <a:spcPts val="0"/>
                        </a:spcAft>
                      </a:pPr>
                      <a:r>
                        <a:rPr lang="en-US" sz="1800" b="1" dirty="0" smtClean="0">
                          <a:effectLst/>
                        </a:rPr>
                        <a:t> </a:t>
                      </a:r>
                    </a:p>
                    <a:p>
                      <a:pPr marL="0" marR="0">
                        <a:lnSpc>
                          <a:spcPct val="115000"/>
                        </a:lnSpc>
                        <a:spcBef>
                          <a:spcPts val="0"/>
                        </a:spcBef>
                        <a:spcAft>
                          <a:spcPts val="0"/>
                        </a:spcAft>
                      </a:pPr>
                      <a:r>
                        <a:rPr lang="en-US" sz="1800" b="1" dirty="0" smtClean="0">
                          <a:effectLst/>
                        </a:rPr>
                        <a:t>Provide as many details as you can to describe you</a:t>
                      </a:r>
                      <a:r>
                        <a:rPr lang="en-US" sz="1800" b="1" baseline="0" dirty="0" smtClean="0">
                          <a:effectLst/>
                        </a:rPr>
                        <a:t> and </a:t>
                      </a:r>
                      <a:r>
                        <a:rPr lang="en-US" sz="1800" b="1" dirty="0" smtClean="0">
                          <a:effectLst/>
                        </a:rPr>
                        <a:t> your family. Include likes, dislikes and activities.</a:t>
                      </a:r>
                      <a:endParaRPr lang="en-US" sz="1800" b="1" dirty="0">
                        <a:effectLst/>
                        <a:latin typeface="Calibri"/>
                        <a:ea typeface="Times New Roman"/>
                        <a:cs typeface="Times New Roman"/>
                      </a:endParaRPr>
                    </a:p>
                  </a:txBody>
                  <a:tcPr marL="68585" marR="68585" marT="0" marB="0">
                    <a:solidFill>
                      <a:schemeClr val="accent5">
                        <a:lumMod val="20000"/>
                        <a:lumOff val="80000"/>
                      </a:schemeClr>
                    </a:solidFill>
                  </a:tcPr>
                </a:tc>
                <a:tc>
                  <a:txBody>
                    <a:bodyPr/>
                    <a:lstStyle/>
                    <a:p>
                      <a:pPr marL="0" marR="0">
                        <a:lnSpc>
                          <a:spcPct val="115000"/>
                        </a:lnSpc>
                        <a:spcBef>
                          <a:spcPts val="0"/>
                        </a:spcBef>
                        <a:spcAft>
                          <a:spcPts val="0"/>
                        </a:spcAft>
                      </a:pPr>
                      <a:r>
                        <a:rPr lang="en-US" sz="1800" b="1" dirty="0" smtClean="0">
                          <a:effectLst/>
                        </a:rPr>
                        <a:t> You and your partner are exchange students. It will be your first night with your host family in France next week and you want to practice your conversational skills. You are given 5</a:t>
                      </a:r>
                      <a:r>
                        <a:rPr lang="en-US" sz="1800" b="1" baseline="0" dirty="0" smtClean="0">
                          <a:effectLst/>
                        </a:rPr>
                        <a:t> photos </a:t>
                      </a:r>
                      <a:r>
                        <a:rPr lang="en-US" sz="1800" b="1" dirty="0" smtClean="0">
                          <a:effectLst/>
                        </a:rPr>
                        <a:t>of your family</a:t>
                      </a:r>
                      <a:r>
                        <a:rPr lang="en-US" sz="1800" b="1" baseline="0" dirty="0" smtClean="0">
                          <a:effectLst/>
                        </a:rPr>
                        <a:t> and activities.  P</a:t>
                      </a:r>
                      <a:r>
                        <a:rPr lang="en-US" sz="1800" b="1" dirty="0" smtClean="0">
                          <a:effectLst/>
                        </a:rPr>
                        <a:t>ractice with your partner asking  and responding</a:t>
                      </a:r>
                      <a:r>
                        <a:rPr lang="en-US" sz="1800" b="1" baseline="0" dirty="0" smtClean="0">
                          <a:effectLst/>
                        </a:rPr>
                        <a:t> to questions about the photos</a:t>
                      </a:r>
                      <a:r>
                        <a:rPr lang="en-US" sz="1800" b="1" dirty="0" smtClean="0">
                          <a:effectLst/>
                        </a:rPr>
                        <a:t>.  </a:t>
                      </a:r>
                    </a:p>
                    <a:p>
                      <a:pPr marL="0" marR="0">
                        <a:lnSpc>
                          <a:spcPct val="115000"/>
                        </a:lnSpc>
                        <a:spcBef>
                          <a:spcPts val="0"/>
                        </a:spcBef>
                        <a:spcAft>
                          <a:spcPts val="0"/>
                        </a:spcAft>
                      </a:pPr>
                      <a:r>
                        <a:rPr lang="en-US" sz="1800" b="1" dirty="0" smtClean="0">
                          <a:effectLst/>
                        </a:rPr>
                        <a:t> </a:t>
                      </a:r>
                      <a:endParaRPr lang="en-US" sz="1800" b="1" dirty="0" smtClean="0">
                        <a:effectLst/>
                        <a:latin typeface="+mn-lt"/>
                        <a:ea typeface="Times New Roman"/>
                        <a:cs typeface="Times New Roman"/>
                      </a:endParaRPr>
                    </a:p>
                    <a:p>
                      <a:pPr marL="0" marR="0">
                        <a:lnSpc>
                          <a:spcPct val="115000"/>
                        </a:lnSpc>
                        <a:spcBef>
                          <a:spcPts val="0"/>
                        </a:spcBef>
                        <a:spcAft>
                          <a:spcPts val="0"/>
                        </a:spcAft>
                      </a:pPr>
                      <a:endParaRPr lang="en-US" sz="1800" b="1" dirty="0">
                        <a:effectLst/>
                        <a:latin typeface="Calibri"/>
                        <a:ea typeface="Times New Roman"/>
                        <a:cs typeface="Times New Roman"/>
                      </a:endParaRPr>
                    </a:p>
                  </a:txBody>
                  <a:tcPr marL="68585" marR="68585" marT="0" marB="0"/>
                </a:tc>
              </a:tr>
            </a:tbl>
          </a:graphicData>
        </a:graphic>
      </p:graphicFrame>
    </p:spTree>
    <p:extLst>
      <p:ext uri="{BB962C8B-B14F-4D97-AF65-F5344CB8AC3E}">
        <p14:creationId xmlns:p14="http://schemas.microsoft.com/office/powerpoint/2010/main" val="5749596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8CA91AE1-28AB-49CF-AF40-609252A79E32}" type="slidenum">
              <a:rPr lang="en-US"/>
              <a:pPr>
                <a:defRPr/>
              </a:pPr>
              <a:t>7</a:t>
            </a:fld>
            <a:endParaRPr lang="en-US">
              <a:latin typeface="Arial" charset="0"/>
            </a:endParaRPr>
          </a:p>
        </p:txBody>
      </p:sp>
      <p:sp>
        <p:nvSpPr>
          <p:cNvPr id="734210" name="Rectangle 2"/>
          <p:cNvSpPr>
            <a:spLocks noGrp="1" noChangeArrowheads="1"/>
          </p:cNvSpPr>
          <p:nvPr>
            <p:ph type="title"/>
          </p:nvPr>
        </p:nvSpPr>
        <p:spPr>
          <a:xfrm>
            <a:off x="600075" y="304800"/>
            <a:ext cx="7477125" cy="1143000"/>
          </a:xfrm>
        </p:spPr>
        <p:txBody>
          <a:bodyPr>
            <a:normAutofit/>
          </a:bodyPr>
          <a:lstStyle/>
          <a:p>
            <a:pPr eaLnBrk="1" hangingPunct="1">
              <a:defRPr/>
            </a:pPr>
            <a:r>
              <a:rPr lang="en-US" sz="3600" dirty="0" smtClean="0">
                <a:solidFill>
                  <a:schemeClr val="bg1"/>
                </a:solidFill>
              </a:rPr>
              <a:t>Traditional planning design</a:t>
            </a:r>
          </a:p>
        </p:txBody>
      </p:sp>
      <p:sp>
        <p:nvSpPr>
          <p:cNvPr id="734211" name="Rectangle 3"/>
          <p:cNvSpPr>
            <a:spLocks noGrp="1" noChangeArrowheads="1"/>
          </p:cNvSpPr>
          <p:nvPr>
            <p:ph type="body" idx="1"/>
          </p:nvPr>
        </p:nvSpPr>
        <p:spPr>
          <a:xfrm>
            <a:off x="938213" y="1771650"/>
            <a:ext cx="7604125" cy="4432300"/>
          </a:xfrm>
        </p:spPr>
        <p:txBody>
          <a:bodyPr>
            <a:normAutofit/>
          </a:bodyPr>
          <a:lstStyle/>
          <a:p>
            <a:pPr marL="457200" indent="-457200" eaLnBrk="1" hangingPunct="1">
              <a:lnSpc>
                <a:spcPct val="100000"/>
              </a:lnSpc>
              <a:spcAft>
                <a:spcPct val="35000"/>
              </a:spcAft>
              <a:buFont typeface="Times"/>
              <a:buAutoNum type="arabicPeriod"/>
            </a:pPr>
            <a:r>
              <a:rPr lang="en-US" sz="2800" dirty="0" smtClean="0"/>
              <a:t>start with the vocabulary and grammatical structures</a:t>
            </a:r>
          </a:p>
          <a:p>
            <a:pPr marL="457200" indent="-457200" eaLnBrk="1" hangingPunct="1">
              <a:lnSpc>
                <a:spcPct val="100000"/>
              </a:lnSpc>
              <a:spcAft>
                <a:spcPct val="35000"/>
              </a:spcAft>
              <a:buFont typeface="Times"/>
              <a:buAutoNum type="arabicPeriod"/>
            </a:pPr>
            <a:r>
              <a:rPr lang="en-US" sz="2800" dirty="0" smtClean="0"/>
              <a:t>practice </a:t>
            </a:r>
          </a:p>
          <a:p>
            <a:pPr marL="457200" indent="-457200" eaLnBrk="1" hangingPunct="1">
              <a:lnSpc>
                <a:spcPct val="100000"/>
              </a:lnSpc>
              <a:spcAft>
                <a:spcPct val="35000"/>
              </a:spcAft>
              <a:buFont typeface="Times"/>
              <a:buAutoNum type="arabicPeriod"/>
            </a:pPr>
            <a:r>
              <a:rPr lang="en-US" sz="2800" dirty="0" smtClean="0"/>
              <a:t>quiz</a:t>
            </a:r>
          </a:p>
          <a:p>
            <a:pPr marL="457200" indent="-457200" eaLnBrk="1" hangingPunct="1">
              <a:lnSpc>
                <a:spcPct val="100000"/>
              </a:lnSpc>
              <a:spcAft>
                <a:spcPct val="35000"/>
              </a:spcAft>
              <a:buFont typeface="Times"/>
              <a:buAutoNum type="arabicPeriod"/>
            </a:pPr>
            <a:r>
              <a:rPr lang="en-US" sz="2800" dirty="0" smtClean="0"/>
              <a:t>practice more</a:t>
            </a:r>
          </a:p>
          <a:p>
            <a:pPr marL="457200" indent="-457200" eaLnBrk="1" hangingPunct="1">
              <a:lnSpc>
                <a:spcPct val="100000"/>
              </a:lnSpc>
              <a:spcAft>
                <a:spcPct val="35000"/>
              </a:spcAft>
              <a:buFont typeface="Times"/>
              <a:buAutoNum type="arabicPeriod"/>
            </a:pPr>
            <a:r>
              <a:rPr lang="en-US" sz="2800" dirty="0" smtClean="0"/>
              <a:t>culture</a:t>
            </a:r>
          </a:p>
          <a:p>
            <a:pPr marL="457200" indent="-457200" eaLnBrk="1" hangingPunct="1">
              <a:lnSpc>
                <a:spcPct val="100000"/>
              </a:lnSpc>
              <a:spcAft>
                <a:spcPct val="35000"/>
              </a:spcAft>
              <a:buFont typeface="Times"/>
              <a:buAutoNum type="arabicPeriod"/>
            </a:pPr>
            <a:r>
              <a:rPr lang="en-US" sz="2800" dirty="0" smtClean="0"/>
              <a:t>chapter test</a:t>
            </a:r>
            <a:endParaRPr lang="en-US" sz="2800" dirty="0" smtClean="0">
              <a:solidFill>
                <a:srgbClr val="FF3017"/>
              </a:solidFill>
            </a:endParaRPr>
          </a:p>
          <a:p>
            <a:pPr marL="457200" indent="-457200" eaLnBrk="1" hangingPunct="1"/>
            <a:endParaRPr lang="en-US" sz="3000" dirty="0" smtClean="0">
              <a:solidFill>
                <a:srgbClr val="FF3017"/>
              </a:solidFill>
              <a:latin typeface="Impact" pitchFamily="34" charset="0"/>
            </a:endParaRPr>
          </a:p>
        </p:txBody>
      </p:sp>
    </p:spTree>
    <p:extLst>
      <p:ext uri="{BB962C8B-B14F-4D97-AF65-F5344CB8AC3E}">
        <p14:creationId xmlns:p14="http://schemas.microsoft.com/office/powerpoint/2010/main" val="8906356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3421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3421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3421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3421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34211">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342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421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4AD71965-A632-4142-8EB4-F796B4F3A680}" type="slidenum">
              <a:rPr lang="en-US" smtClean="0"/>
              <a:pPr>
                <a:defRPr/>
              </a:pPr>
              <a:t>8</a:t>
            </a:fld>
            <a:endParaRPr lang="en-US">
              <a:latin typeface="Arial" charset="0"/>
            </a:endParaRPr>
          </a:p>
        </p:txBody>
      </p:sp>
      <p:sp>
        <p:nvSpPr>
          <p:cNvPr id="3" name="Title 2"/>
          <p:cNvSpPr>
            <a:spLocks noGrp="1"/>
          </p:cNvSpPr>
          <p:nvPr>
            <p:ph type="title"/>
          </p:nvPr>
        </p:nvSpPr>
        <p:spPr/>
        <p:txBody>
          <a:bodyPr>
            <a:normAutofit/>
          </a:bodyPr>
          <a:lstStyle/>
          <a:p>
            <a:r>
              <a:rPr lang="en-US" sz="3600" dirty="0" smtClean="0">
                <a:solidFill>
                  <a:schemeClr val="bg1"/>
                </a:solidFill>
              </a:rPr>
              <a:t>Lead with Culture – Language will Follow</a:t>
            </a:r>
            <a:endParaRPr lang="en-US" sz="3600" dirty="0">
              <a:solidFill>
                <a:schemeClr val="bg1"/>
              </a:solidFill>
            </a:endParaRPr>
          </a:p>
        </p:txBody>
      </p:sp>
      <p:pic>
        <p:nvPicPr>
          <p:cNvPr id="5122" name="Picture 2" descr="https://encrypted-tbn0.gstatic.com/images?q=tbn:ANd9GcT23lSQvvLQQlFRm4Bxm_AWIu9D7n2V4pslYNMwBBNlT3_fdZ6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219200"/>
            <a:ext cx="2619375" cy="1743075"/>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s://encrypted-tbn0.gstatic.com/images?q=tbn:ANd9GcRSftwI5kJDzaO2oBLzXmUzLtzEz8iYkbDWp93RYNlHtLhaqmBZ"/>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1295400"/>
            <a:ext cx="3662218" cy="1981200"/>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https://encrypted-tbn1.gstatic.com/images?q=tbn:ANd9GcRHDwTEBgLF-GLF6cakiVcmWqvOsIu9NFkKbVd8Q_cwAdup8_ZJ"/>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19775" y="3381375"/>
            <a:ext cx="2990850" cy="1524000"/>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https://encrypted-tbn1.gstatic.com/images?q=tbn:ANd9GcRclyiXkfCwz6VDo2a9fXAbhyqc1ZtmXn40APMn7m6yEnbBTjS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2425" y="4953000"/>
            <a:ext cx="3076575" cy="1485901"/>
          </a:xfrm>
          <a:prstGeom prst="rect">
            <a:avLst/>
          </a:prstGeom>
          <a:noFill/>
          <a:extLst>
            <a:ext uri="{909E8E84-426E-40DD-AFC4-6F175D3DCCD1}">
              <a14:hiddenFill xmlns:a14="http://schemas.microsoft.com/office/drawing/2010/main">
                <a:solidFill>
                  <a:srgbClr val="FFFFFF"/>
                </a:solidFill>
              </a14:hiddenFill>
            </a:ext>
          </a:extLst>
        </p:spPr>
      </p:pic>
      <p:pic>
        <p:nvPicPr>
          <p:cNvPr id="5130" name="Picture 10" descr="https://encrypted-tbn0.gstatic.com/images?q=tbn:ANd9GcSQ3b2UpJeX2ut4D9pvfLIokjgf30Guc1L2NP6lxmYQbT3T2f249w"/>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43600" y="5021700"/>
            <a:ext cx="2743200" cy="1521976"/>
          </a:xfrm>
          <a:prstGeom prst="rect">
            <a:avLst/>
          </a:prstGeom>
          <a:noFill/>
          <a:extLst>
            <a:ext uri="{909E8E84-426E-40DD-AFC4-6F175D3DCCD1}">
              <a14:hiddenFill xmlns:a14="http://schemas.microsoft.com/office/drawing/2010/main">
                <a:solidFill>
                  <a:srgbClr val="FFFFFF"/>
                </a:solidFill>
              </a14:hiddenFill>
            </a:ext>
          </a:extLst>
        </p:spPr>
      </p:pic>
      <p:pic>
        <p:nvPicPr>
          <p:cNvPr id="5132" name="Picture 12" descr="https://encrypted-tbn3.gstatic.com/images?q=tbn:ANd9GcS3ev_gn5i3aaQfQAwQ5Rg1RBckOhqFp3mpLAZzWwuNXDN5pIMwd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49267" y="4426387"/>
            <a:ext cx="2180422" cy="1190625"/>
          </a:xfrm>
          <a:prstGeom prst="rect">
            <a:avLst/>
          </a:prstGeom>
          <a:noFill/>
          <a:extLst>
            <a:ext uri="{909E8E84-426E-40DD-AFC4-6F175D3DCCD1}">
              <a14:hiddenFill xmlns:a14="http://schemas.microsoft.com/office/drawing/2010/main">
                <a:solidFill>
                  <a:srgbClr val="FFFFFF"/>
                </a:solidFill>
              </a14:hiddenFill>
            </a:ext>
          </a:extLst>
        </p:spPr>
      </p:pic>
      <p:pic>
        <p:nvPicPr>
          <p:cNvPr id="5134" name="Picture 14" descr="https://encrypted-tbn2.gstatic.com/images?q=tbn:ANd9GcSxf-7cN356ZIYdrGFvzIr-VFA32XHI95_-L9DqWCUlADDAjO3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2475" y="3124200"/>
            <a:ext cx="2174500" cy="1628776"/>
          </a:xfrm>
          <a:prstGeom prst="rect">
            <a:avLst/>
          </a:prstGeom>
          <a:noFill/>
          <a:extLst>
            <a:ext uri="{909E8E84-426E-40DD-AFC4-6F175D3DCCD1}">
              <a14:hiddenFill xmlns:a14="http://schemas.microsoft.com/office/drawing/2010/main">
                <a:solidFill>
                  <a:srgbClr val="FFFFFF"/>
                </a:solidFill>
              </a14:hiddenFill>
            </a:ext>
          </a:extLst>
        </p:spPr>
      </p:pic>
      <p:pic>
        <p:nvPicPr>
          <p:cNvPr id="5136" name="Picture 16" descr="https://encrypted-tbn2.gstatic.com/images?q=tbn:ANd9GcTZIMzlRdJkKZ6N1KQC4DbfS00Y_vmQHLKjyDgrJTHAe44CfdR8OA"/>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76600" y="1562100"/>
            <a:ext cx="1771650" cy="2581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78509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F53D3F4D-36B8-4415-8365-9F91BA0DFEDA}" type="slidenum">
              <a:rPr lang="en-US"/>
              <a:pPr>
                <a:defRPr/>
              </a:pPr>
              <a:t>9</a:t>
            </a:fld>
            <a:endParaRPr lang="en-US">
              <a:latin typeface="Arial" charset="0"/>
            </a:endParaRPr>
          </a:p>
        </p:txBody>
      </p:sp>
      <p:sp>
        <p:nvSpPr>
          <p:cNvPr id="735234" name="Rectangle 2"/>
          <p:cNvSpPr>
            <a:spLocks noGrp="1" noChangeArrowheads="1"/>
          </p:cNvSpPr>
          <p:nvPr>
            <p:ph type="title"/>
          </p:nvPr>
        </p:nvSpPr>
        <p:spPr>
          <a:xfrm>
            <a:off x="676275" y="228600"/>
            <a:ext cx="7477125" cy="1143000"/>
          </a:xfrm>
        </p:spPr>
        <p:txBody>
          <a:bodyPr>
            <a:normAutofit/>
          </a:bodyPr>
          <a:lstStyle/>
          <a:p>
            <a:pPr eaLnBrk="1" hangingPunct="1">
              <a:defRPr/>
            </a:pPr>
            <a:r>
              <a:rPr lang="en-US" sz="3800" dirty="0" smtClean="0">
                <a:solidFill>
                  <a:schemeClr val="bg1"/>
                </a:solidFill>
              </a:rPr>
              <a:t>Designing backwards</a:t>
            </a:r>
          </a:p>
        </p:txBody>
      </p:sp>
      <p:sp>
        <p:nvSpPr>
          <p:cNvPr id="735235" name="Rectangle 3"/>
          <p:cNvSpPr>
            <a:spLocks noGrp="1" noChangeArrowheads="1"/>
          </p:cNvSpPr>
          <p:nvPr>
            <p:ph type="body" idx="1"/>
          </p:nvPr>
        </p:nvSpPr>
        <p:spPr>
          <a:xfrm>
            <a:off x="762000" y="1600200"/>
            <a:ext cx="7604125" cy="4432300"/>
          </a:xfrm>
        </p:spPr>
        <p:txBody>
          <a:bodyPr>
            <a:normAutofit/>
          </a:bodyPr>
          <a:lstStyle/>
          <a:p>
            <a:pPr marL="457200" indent="-457200" eaLnBrk="1" hangingPunct="1">
              <a:lnSpc>
                <a:spcPct val="100000"/>
              </a:lnSpc>
              <a:spcAft>
                <a:spcPct val="35000"/>
              </a:spcAft>
              <a:buFont typeface="Times"/>
              <a:buAutoNum type="arabicPeriod"/>
            </a:pPr>
            <a:r>
              <a:rPr lang="en-US" sz="3000" dirty="0" smtClean="0"/>
              <a:t>Lead with culture … Language will follow</a:t>
            </a:r>
          </a:p>
          <a:p>
            <a:pPr marL="457200" indent="-457200" eaLnBrk="1" hangingPunct="1">
              <a:lnSpc>
                <a:spcPct val="100000"/>
              </a:lnSpc>
              <a:spcAft>
                <a:spcPct val="35000"/>
              </a:spcAft>
              <a:buFont typeface="Times"/>
              <a:buAutoNum type="arabicPeriod"/>
            </a:pPr>
            <a:r>
              <a:rPr lang="en-US" sz="3000" dirty="0"/>
              <a:t>S</a:t>
            </a:r>
            <a:r>
              <a:rPr lang="en-US" sz="3000" dirty="0" smtClean="0"/>
              <a:t>tart with the end goals (standards-based performance goals)</a:t>
            </a:r>
          </a:p>
          <a:p>
            <a:pPr marL="457200" indent="-457200" eaLnBrk="1" hangingPunct="1">
              <a:lnSpc>
                <a:spcPct val="100000"/>
              </a:lnSpc>
              <a:spcAft>
                <a:spcPct val="35000"/>
              </a:spcAft>
              <a:buFont typeface="Times"/>
              <a:buAutoNum type="arabicPeriod"/>
            </a:pPr>
            <a:r>
              <a:rPr lang="en-US" sz="3000" dirty="0"/>
              <a:t>E</a:t>
            </a:r>
            <a:r>
              <a:rPr lang="en-US" sz="3000" dirty="0" smtClean="0"/>
              <a:t>nvision activities to lead students to success</a:t>
            </a:r>
          </a:p>
          <a:p>
            <a:pPr marL="457200" indent="-457200" eaLnBrk="1" hangingPunct="1">
              <a:lnSpc>
                <a:spcPct val="100000"/>
              </a:lnSpc>
              <a:spcAft>
                <a:spcPct val="35000"/>
              </a:spcAft>
              <a:buFont typeface="Times"/>
              <a:buAutoNum type="arabicPeriod"/>
            </a:pPr>
            <a:r>
              <a:rPr lang="en-US" sz="3000" dirty="0"/>
              <a:t>S</a:t>
            </a:r>
            <a:r>
              <a:rPr lang="en-US" sz="3000" dirty="0" smtClean="0"/>
              <a:t>elect the means (language elements:  language functions, vocabulary, grammar,)</a:t>
            </a:r>
            <a:endParaRPr lang="en-US" sz="3000" dirty="0" smtClean="0">
              <a:solidFill>
                <a:srgbClr val="FF3017"/>
              </a:solidFill>
            </a:endParaRPr>
          </a:p>
        </p:txBody>
      </p:sp>
    </p:spTree>
    <p:extLst>
      <p:ext uri="{BB962C8B-B14F-4D97-AF65-F5344CB8AC3E}">
        <p14:creationId xmlns:p14="http://schemas.microsoft.com/office/powerpoint/2010/main" val="1804828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352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3523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3523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3523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5235" grpId="0" build="p"/>
    </p:bldLst>
  </p:timing>
</p:sld>
</file>

<file path=ppt/theme/theme1.xml><?xml version="1.0" encoding="utf-8"?>
<a:theme xmlns:a="http://schemas.openxmlformats.org/drawingml/2006/main" name="ACTFL_pp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ACTFL_pp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2610</TotalTime>
  <Words>2115</Words>
  <Application>Microsoft Office PowerPoint</Application>
  <PresentationFormat>On-screen Show (4:3)</PresentationFormat>
  <Paragraphs>440</Paragraphs>
  <Slides>39</Slides>
  <Notes>5</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39</vt:i4>
      </vt:variant>
    </vt:vector>
  </HeadingPairs>
  <TitlesOfParts>
    <vt:vector size="42" baseType="lpstr">
      <vt:lpstr>ACTFL_ppt_template</vt:lpstr>
      <vt:lpstr>1_ACTFL_ppt_template</vt:lpstr>
      <vt:lpstr>Acrobat Document</vt:lpstr>
      <vt:lpstr> Setting and Assessing Performance Targets    Donna Clementi ACTFL </vt:lpstr>
      <vt:lpstr>Wiki</vt:lpstr>
      <vt:lpstr>Outline for Today</vt:lpstr>
      <vt:lpstr>Teaching to the Test is …</vt:lpstr>
      <vt:lpstr>PowerPoint Presentation</vt:lpstr>
      <vt:lpstr>Setting performance targets – Test #2</vt:lpstr>
      <vt:lpstr>Traditional planning design</vt:lpstr>
      <vt:lpstr>Lead with Culture – Language will Follow</vt:lpstr>
      <vt:lpstr>Designing backwards</vt:lpstr>
      <vt:lpstr>PowerPoint Presentation</vt:lpstr>
      <vt:lpstr>Performance Descriptors 2012</vt:lpstr>
      <vt:lpstr>Performance</vt:lpstr>
      <vt:lpstr>Time as a Critical Component for  Developing Language Performance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Describe people, places and things</vt:lpstr>
      <vt:lpstr>Balance</vt:lpstr>
      <vt:lpstr>PowerPoint Presentation</vt:lpstr>
      <vt:lpstr>A Balanced Lifestyle</vt:lpstr>
      <vt:lpstr>Capturing Expectations</vt:lpstr>
      <vt:lpstr>Elements of Interpretive Mode</vt:lpstr>
      <vt:lpstr>Interpretive Mode</vt:lpstr>
      <vt:lpstr>Developing Tasks and Feedback: Interpretive Tasks</vt:lpstr>
      <vt:lpstr>PowerPoint Presentation</vt:lpstr>
      <vt:lpstr>Interpersonal Mode</vt:lpstr>
      <vt:lpstr>Feedback Mechanism: Scored Discussion</vt:lpstr>
      <vt:lpstr>PowerPoint Presentation</vt:lpstr>
      <vt:lpstr>PowerPoint Presentation</vt:lpstr>
      <vt:lpstr>Revise your assessment tasks</vt:lpstr>
      <vt:lpstr>Reflection </vt:lpstr>
      <vt:lpstr> Setting and Assessing Performance Targets     Donna Clementi ACTFL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Sandrock</dc:creator>
  <cp:lastModifiedBy>Donna</cp:lastModifiedBy>
  <cp:revision>59</cp:revision>
  <dcterms:created xsi:type="dcterms:W3CDTF">2013-03-05T17:21:55Z</dcterms:created>
  <dcterms:modified xsi:type="dcterms:W3CDTF">2013-03-15T21:28:25Z</dcterms:modified>
</cp:coreProperties>
</file>